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0" r:id="rId4"/>
    <p:sldMasterId id="2147483728" r:id="rId5"/>
    <p:sldMasterId id="2147483841" r:id="rId6"/>
    <p:sldMasterId id="2147483946" r:id="rId7"/>
  </p:sldMasterIdLst>
  <p:notesMasterIdLst>
    <p:notesMasterId r:id="rId14"/>
  </p:notesMasterIdLst>
  <p:handoutMasterIdLst>
    <p:handoutMasterId r:id="rId15"/>
  </p:handoutMasterIdLst>
  <p:sldIdLst>
    <p:sldId id="258" r:id="rId8"/>
    <p:sldId id="355" r:id="rId9"/>
    <p:sldId id="405" r:id="rId10"/>
    <p:sldId id="406" r:id="rId11"/>
    <p:sldId id="407" r:id="rId12"/>
    <p:sldId id="308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8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5B0F"/>
    <a:srgbClr val="FED992"/>
    <a:srgbClr val="CFE9EA"/>
    <a:srgbClr val="FCD9C9"/>
    <a:srgbClr val="C7E3D2"/>
    <a:srgbClr val="575756"/>
    <a:srgbClr val="B34733"/>
    <a:srgbClr val="006085"/>
    <a:srgbClr val="F3A44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76"/>
      </p:cViewPr>
      <p:guideLst>
        <p:guide orient="horz" pos="358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47C98521-F432-4972-8DCD-BF042C8ECC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EA4EFE9-B313-4916-BC92-461AD15C97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29AD-6962-4F41-A8E3-A500C85E9636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EE571B3-FE2A-4E91-882F-40FA7B29F8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DB0D0B2-D0D8-4E79-938B-E6569E8A74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24F1E-E137-456F-9307-54686FEEDBC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1813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32B33-838E-4511-96FF-6AAD03FB9CDE}" type="datetimeFigureOut">
              <a:rPr lang="fi-FI" smtClean="0"/>
              <a:t>13.10.2023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0D77E-73F2-4CF6-8D74-789903B0E9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0648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="1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D77E-73F2-4CF6-8D74-789903B0E963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7993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D77E-73F2-4CF6-8D74-789903B0E963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880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D77E-73F2-4CF6-8D74-789903B0E963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9275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D77E-73F2-4CF6-8D74-789903B0E963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3401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0D77E-73F2-4CF6-8D74-789903B0E963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0407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1C78-2526-E493-562E-00D97B103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546B8C-7D50-C62D-1665-687089EE4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055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941" y="2046515"/>
            <a:ext cx="9506859" cy="1148610"/>
          </a:xfrm>
        </p:spPr>
        <p:txBody>
          <a:bodyPr>
            <a:noAutofit/>
          </a:bodyPr>
          <a:lstStyle>
            <a:lvl1pPr algn="ctr">
              <a:defRPr sz="3800"/>
            </a:lvl1pPr>
          </a:lstStyle>
          <a:p>
            <a:r>
              <a:rPr lang="fi-FI"/>
              <a:t>Lisää kiitokset napsauttamalla</a:t>
            </a:r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125EE5CF-D820-EC6B-B521-B4A14B9F9AF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465941" y="3352148"/>
            <a:ext cx="9506859" cy="832081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fi-FI"/>
              <a:t>Esim. www-osoitteet ym. lisätiedot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3101" y="4732256"/>
            <a:ext cx="3132539" cy="8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29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petu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5941" y="2046515"/>
            <a:ext cx="9506859" cy="1148610"/>
          </a:xfrm>
        </p:spPr>
        <p:txBody>
          <a:bodyPr>
            <a:noAutofit/>
          </a:bodyPr>
          <a:lstStyle>
            <a:lvl1pPr algn="ctr">
              <a:defRPr sz="3800">
                <a:solidFill>
                  <a:schemeClr val="bg2"/>
                </a:solidFill>
              </a:defRPr>
            </a:lvl1pPr>
          </a:lstStyle>
          <a:p>
            <a:r>
              <a:rPr lang="fi-FI"/>
              <a:t>Lisää kiitokset napsauttamalla</a:t>
            </a:r>
          </a:p>
        </p:txBody>
      </p:sp>
      <p:sp>
        <p:nvSpPr>
          <p:cNvPr id="6" name="Alaotsikko 2">
            <a:extLst>
              <a:ext uri="{FF2B5EF4-FFF2-40B4-BE49-F238E27FC236}">
                <a16:creationId xmlns:a16="http://schemas.microsoft.com/office/drawing/2014/main" id="{125EE5CF-D820-EC6B-B521-B4A14B9F9AFE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1465941" y="3352148"/>
            <a:ext cx="9506859" cy="832081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/>
              <a:t>Esim. www-osoitteet ym. lisätiedot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53101" y="4732256"/>
            <a:ext cx="3132539" cy="83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0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llinen kansi aloituspohjas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86F46-0FFA-044B-55F7-5ADC5C33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87616" y="1727027"/>
            <a:ext cx="5985183" cy="1839951"/>
          </a:xfrm>
        </p:spPr>
        <p:txBody>
          <a:bodyPr anchor="b">
            <a:noAutofit/>
          </a:bodyPr>
          <a:lstStyle>
            <a:lvl1pPr algn="l">
              <a:defRPr sz="3800"/>
            </a:lvl1pPr>
          </a:lstStyle>
          <a:p>
            <a:r>
              <a:rPr lang="en-US"/>
              <a:t>Add a title on two or three lines</a:t>
            </a:r>
            <a:endParaRPr lang="fi-FI"/>
          </a:p>
        </p:txBody>
      </p:sp>
      <p:sp>
        <p:nvSpPr>
          <p:cNvPr id="25" name="Tekstin paikkamerkki 3">
            <a:extLst>
              <a:ext uri="{FF2B5EF4-FFF2-40B4-BE49-F238E27FC236}">
                <a16:creationId xmlns:a16="http://schemas.microsoft.com/office/drawing/2014/main" id="{291729F3-6BCF-A6D5-7161-5F622A499D61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87618" y="3713290"/>
            <a:ext cx="5985183" cy="706918"/>
          </a:xfrm>
        </p:spPr>
        <p:txBody>
          <a:bodyPr t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name</a:t>
            </a:r>
            <a:r>
              <a:rPr lang="fi-FI"/>
              <a:t> of </a:t>
            </a:r>
            <a:r>
              <a:rPr lang="fi-FI" err="1"/>
              <a:t>the</a:t>
            </a:r>
            <a:r>
              <a:rPr lang="fi-FI"/>
              <a:t> </a:t>
            </a:r>
            <a:r>
              <a:rPr lang="fi-FI" err="1"/>
              <a:t>presenter</a:t>
            </a:r>
            <a:br>
              <a:rPr lang="fi-FI"/>
            </a:br>
            <a:r>
              <a:rPr lang="fi-FI" err="1"/>
              <a:t>title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3032006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00D669B-29C8-A4EB-2D71-CF37716F9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170" y="571499"/>
            <a:ext cx="10827659" cy="98351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fi-FI"/>
              <a:t>Lisää otsikko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FAB5EF-9BBB-35DD-308E-C70BAB11BD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2170" y="1714500"/>
            <a:ext cx="10827659" cy="411480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fi-FI"/>
              <a:t>Lisää tekstiä napauttamalla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0"/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9B0F09-8B74-5048-A35E-DD91870C4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9325" y="6055469"/>
            <a:ext cx="1933575" cy="5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01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llinen kansi aloituspohjas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86F46-0FFA-044B-55F7-5ADC5C3348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87616" y="1727027"/>
            <a:ext cx="5985183" cy="1839951"/>
          </a:xfrm>
        </p:spPr>
        <p:txBody>
          <a:bodyPr anchor="b">
            <a:noAutofit/>
          </a:bodyPr>
          <a:lstStyle>
            <a:lvl1pPr algn="l">
              <a:defRPr sz="3800"/>
            </a:lvl1pPr>
          </a:lstStyle>
          <a:p>
            <a:r>
              <a:rPr lang="fi-FI" sz="3800"/>
              <a:t>Lisää otsikko kahdelle tai kolmelle riville</a:t>
            </a:r>
            <a:endParaRPr lang="fi-FI"/>
          </a:p>
        </p:txBody>
      </p:sp>
      <p:sp>
        <p:nvSpPr>
          <p:cNvPr id="25" name="Tekstin paikkamerkki 3">
            <a:extLst>
              <a:ext uri="{FF2B5EF4-FFF2-40B4-BE49-F238E27FC236}">
                <a16:creationId xmlns:a16="http://schemas.microsoft.com/office/drawing/2014/main" id="{291729F3-6BCF-A6D5-7161-5F622A499D61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987618" y="3713290"/>
            <a:ext cx="5985183" cy="706918"/>
          </a:xfrm>
        </p:spPr>
        <p:txBody>
          <a:bodyPr t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Etunimi Sukunimi</a:t>
            </a:r>
            <a:br>
              <a:rPr lang="fi-FI"/>
            </a:br>
            <a:r>
              <a:rPr lang="fi-FI"/>
              <a:t>titteli</a:t>
            </a:r>
          </a:p>
        </p:txBody>
      </p:sp>
    </p:spTree>
    <p:extLst>
      <p:ext uri="{BB962C8B-B14F-4D97-AF65-F5344CB8AC3E}">
        <p14:creationId xmlns:p14="http://schemas.microsoft.com/office/powerpoint/2010/main" val="3001521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Lisää otsikko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Lisää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8854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Lisää otsikko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Lisää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18407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title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add</a:t>
            </a:r>
            <a:r>
              <a:rPr lang="fi-FI"/>
              <a:t> </a:t>
            </a:r>
            <a:r>
              <a:rPr lang="fi-FI" err="1"/>
              <a:t>text</a:t>
            </a:r>
            <a:endParaRPr lang="fi-FI"/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</a:t>
            </a:r>
            <a:r>
              <a:rPr lang="fi-FI" err="1"/>
              <a:t>level</a:t>
            </a:r>
            <a:endParaRPr lang="fi-FI"/>
          </a:p>
          <a:p>
            <a:pPr lvl="3"/>
            <a:r>
              <a:rPr lang="fi-FI" err="1"/>
              <a:t>Fourth</a:t>
            </a:r>
            <a:r>
              <a:rPr lang="fi-FI"/>
              <a:t> </a:t>
            </a:r>
            <a:r>
              <a:rPr lang="fi-FI" err="1"/>
              <a:t>level</a:t>
            </a:r>
            <a:r>
              <a:rPr lang="fi-FI"/>
              <a:t> </a:t>
            </a:r>
          </a:p>
          <a:p>
            <a:pPr lvl="4"/>
            <a:r>
              <a:rPr lang="fi-FI" err="1"/>
              <a:t>Fifth</a:t>
            </a:r>
            <a:r>
              <a:rPr lang="fi-FI"/>
              <a:t> </a:t>
            </a:r>
            <a:r>
              <a:rPr lang="fi-FI" err="1"/>
              <a:t>level</a:t>
            </a:r>
            <a:endParaRPr lang="fi-FI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F3023FB8-FB91-7A75-B15F-4764B99154A2}"/>
              </a:ext>
            </a:extLst>
          </p:cNvPr>
          <p:cNvSpPr txBox="1"/>
          <p:nvPr userDrawn="1"/>
        </p:nvSpPr>
        <p:spPr>
          <a:xfrm>
            <a:off x="62142" y="6374106"/>
            <a:ext cx="597671" cy="180000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>
            <a:noAutofit/>
          </a:bodyPr>
          <a:lstStyle/>
          <a:p>
            <a:pPr algn="r"/>
            <a:fld id="{B0FA1FCE-3B31-49F3-AF28-99B509C786C6}" type="slidenum">
              <a:rPr lang="fi-FI" sz="1000" smtClean="0">
                <a:solidFill>
                  <a:schemeClr val="accent1"/>
                </a:solidFill>
              </a:rPr>
              <a:pPr algn="r"/>
              <a:t>‹#›</a:t>
            </a:fld>
            <a:endParaRPr lang="fi-FI" sz="10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0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15">
          <p15:clr>
            <a:srgbClr val="F26B43"/>
          </p15:clr>
        </p15:guide>
        <p15:guide id="3" orient="horz" pos="913">
          <p15:clr>
            <a:srgbClr val="F26B43"/>
          </p15:clr>
        </p15:guide>
        <p15:guide id="4" orient="horz" pos="3680">
          <p15:clr>
            <a:srgbClr val="F26B43"/>
          </p15:clr>
        </p15:guide>
        <p15:guide id="6" pos="665">
          <p15:clr>
            <a:srgbClr val="F26B43"/>
          </p15:clr>
        </p15:guide>
        <p15:guide id="7" orient="horz" pos="368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orient="horz" pos="1071" userDrawn="1">
          <p15:clr>
            <a:srgbClr val="F26B43"/>
          </p15:clr>
        </p15:guide>
        <p15:guide id="10" orient="horz" pos="3685" userDrawn="1">
          <p15:clr>
            <a:srgbClr val="F26B43"/>
          </p15:clr>
        </p15:guide>
        <p15:guide id="11" orient="horz" pos="411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580D9A4-0BA9-8194-6AB4-4AEE6F64E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1" y="365126"/>
            <a:ext cx="10798630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Lisää otsikko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F16160-F29F-E480-8C3D-A388C0F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71" y="1457326"/>
            <a:ext cx="10798630" cy="4719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/>
              <a:t>Lisää tekstiä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77161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415">
          <p15:clr>
            <a:srgbClr val="F26B43"/>
          </p15:clr>
        </p15:guide>
        <p15:guide id="3" orient="horz" pos="913">
          <p15:clr>
            <a:srgbClr val="F26B43"/>
          </p15:clr>
        </p15:guide>
        <p15:guide id="4" orient="horz" pos="3680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pos="665">
          <p15:clr>
            <a:srgbClr val="F26B43"/>
          </p15:clr>
        </p15:guide>
        <p15:guide id="7" orient="horz" pos="2341" userDrawn="1">
          <p15:clr>
            <a:srgbClr val="F26B43"/>
          </p15:clr>
        </p15:guide>
        <p15:guide id="8" pos="3092" userDrawn="1">
          <p15:clr>
            <a:srgbClr val="F26B43"/>
          </p15:clr>
        </p15:guide>
        <p15:guide id="9" orient="horz" pos="247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">
            <a:extLst>
              <a:ext uri="{FF2B5EF4-FFF2-40B4-BE49-F238E27FC236}">
                <a16:creationId xmlns:a16="http://schemas.microsoft.com/office/drawing/2014/main" id="{4DA79BBC-DA40-E4B8-7614-5F09BD669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r="13301"/>
          <a:stretch/>
        </p:blipFill>
        <p:spPr>
          <a:xfrm>
            <a:off x="0" y="0"/>
            <a:ext cx="8948738" cy="6858000"/>
          </a:xfrm>
          <a:prstGeom prst="rect">
            <a:avLst/>
          </a:prstGeom>
        </p:spPr>
      </p:pic>
      <p:pic>
        <p:nvPicPr>
          <p:cNvPr id="4" name="Artefakti">
            <a:extLst>
              <a:ext uri="{FF2B5EF4-FFF2-40B4-BE49-F238E27FC236}">
                <a16:creationId xmlns:a16="http://schemas.microsoft.com/office/drawing/2014/main" id="{A22370E9-02D4-799B-7ED9-897C54981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7220" y="0"/>
            <a:ext cx="4654780" cy="6858000"/>
          </a:xfrm>
          <a:prstGeom prst="rect">
            <a:avLst/>
          </a:prstGeom>
        </p:spPr>
      </p:pic>
      <p:sp>
        <p:nvSpPr>
          <p:cNvPr id="31" name="Artefakti">
            <a:extLst>
              <a:ext uri="{FF2B5EF4-FFF2-40B4-BE49-F238E27FC236}">
                <a16:creationId xmlns:a16="http://schemas.microsoft.com/office/drawing/2014/main" id="{FB493505-53D1-8200-6FFA-9548D202C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54781" y="1509206"/>
            <a:ext cx="6719463" cy="418039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FABA6F5-92FE-47C8-8D80-2939688DA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7616" y="1727027"/>
            <a:ext cx="6386628" cy="2031088"/>
          </a:xfrm>
        </p:spPr>
        <p:txBody>
          <a:bodyPr/>
          <a:lstStyle/>
          <a:p>
            <a:r>
              <a:rPr lang="fi-FI" err="1"/>
              <a:t>Climate-smart</a:t>
            </a:r>
            <a:r>
              <a:rPr lang="fi-FI"/>
              <a:t> </a:t>
            </a:r>
            <a:r>
              <a:rPr lang="fi-FI" err="1"/>
              <a:t>health</a:t>
            </a:r>
            <a:r>
              <a:rPr lang="fi-FI"/>
              <a:t> </a:t>
            </a:r>
            <a:r>
              <a:rPr lang="fi-FI" err="1"/>
              <a:t>technologies</a:t>
            </a:r>
            <a:r>
              <a:rPr lang="fi-FI"/>
              <a:t>: </a:t>
            </a:r>
            <a:br>
              <a:rPr lang="fi-FI"/>
            </a:br>
            <a:r>
              <a:rPr lang="fi-FI" err="1"/>
              <a:t>Impacts</a:t>
            </a:r>
            <a:r>
              <a:rPr lang="fi-FI"/>
              <a:t> on </a:t>
            </a:r>
            <a:r>
              <a:rPr lang="fi-FI" err="1"/>
              <a:t>carbon</a:t>
            </a:r>
            <a:r>
              <a:rPr lang="fi-FI"/>
              <a:t> </a:t>
            </a:r>
            <a:r>
              <a:rPr lang="fi-FI" err="1"/>
              <a:t>footprint</a:t>
            </a:r>
            <a:r>
              <a:rPr lang="fi-FI"/>
              <a:t> of </a:t>
            </a:r>
            <a:r>
              <a:rPr lang="fi-FI" err="1"/>
              <a:t>health</a:t>
            </a:r>
            <a:r>
              <a:rPr lang="fi-FI"/>
              <a:t> </a:t>
            </a:r>
            <a:r>
              <a:rPr lang="fi-FI" err="1"/>
              <a:t>care</a:t>
            </a:r>
            <a:endParaRPr lang="fi-FI"/>
          </a:p>
        </p:txBody>
      </p:sp>
      <p:sp>
        <p:nvSpPr>
          <p:cNvPr id="29" name="Tekstin paikkamerkki 28">
            <a:extLst>
              <a:ext uri="{FF2B5EF4-FFF2-40B4-BE49-F238E27FC236}">
                <a16:creationId xmlns:a16="http://schemas.microsoft.com/office/drawing/2014/main" id="{9F7D1C21-063E-6DC2-DD11-8273F75E0BBB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987618" y="3758115"/>
            <a:ext cx="5985183" cy="508929"/>
          </a:xfrm>
        </p:spPr>
        <p:txBody>
          <a:bodyPr/>
          <a:lstStyle/>
          <a:p>
            <a:r>
              <a:rPr lang="fi-FI"/>
              <a:t>Atte Pitkänen</a:t>
            </a:r>
          </a:p>
          <a:p>
            <a:r>
              <a:rPr lang="fi-FI" err="1"/>
              <a:t>Researcher</a:t>
            </a:r>
            <a:endParaRPr lang="fi-FI"/>
          </a:p>
        </p:txBody>
      </p:sp>
      <p:pic>
        <p:nvPicPr>
          <p:cNvPr id="33" name="Kuva" descr="Suomen ympäristökeskuksen tunnus.">
            <a:extLst>
              <a:ext uri="{FF2B5EF4-FFF2-40B4-BE49-F238E27FC236}">
                <a16:creationId xmlns:a16="http://schemas.microsoft.com/office/drawing/2014/main" id="{08601B78-3F6A-FB81-955E-FFDC108A5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76829" y="4543311"/>
            <a:ext cx="2765425" cy="734566"/>
          </a:xfrm>
          <a:prstGeom prst="rect">
            <a:avLst/>
          </a:prstGeom>
        </p:spPr>
      </p:pic>
      <p:sp>
        <p:nvSpPr>
          <p:cNvPr id="32" name="Tekstiruutu 31">
            <a:extLst>
              <a:ext uri="{FF2B5EF4-FFF2-40B4-BE49-F238E27FC236}">
                <a16:creationId xmlns:a16="http://schemas.microsoft.com/office/drawing/2014/main" id="{B9985E9A-E01C-1405-3655-3CF185135FBB}"/>
              </a:ext>
            </a:extLst>
          </p:cNvPr>
          <p:cNvSpPr txBox="1"/>
          <p:nvPr/>
        </p:nvSpPr>
        <p:spPr>
          <a:xfrm rot="16200000">
            <a:off x="-722171" y="556203"/>
            <a:ext cx="16751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90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KUVA: ADOBE STOCK</a:t>
            </a:r>
            <a:endParaRPr lang="fi-FI" sz="900">
              <a:solidFill>
                <a:schemeClr val="bg1"/>
              </a:solidFill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3C94323-12B6-77A7-4EC2-00BA47B96C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4512" y="4648572"/>
            <a:ext cx="2932211" cy="50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6A556F8-06B7-56DD-B54E-C11BE67096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5785" r="4307"/>
          <a:stretch/>
        </p:blipFill>
        <p:spPr>
          <a:xfrm>
            <a:off x="5206999" y="1490133"/>
            <a:ext cx="4512733" cy="46016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A95489-9FA9-AFA3-CCED-2DAE3392A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0" y="571499"/>
            <a:ext cx="11041401" cy="983513"/>
          </a:xfrm>
        </p:spPr>
        <p:txBody>
          <a:bodyPr/>
          <a:lstStyle/>
          <a:p>
            <a:r>
              <a:rPr lang="fi-FI" err="1"/>
              <a:t>Climate-smart</a:t>
            </a:r>
            <a:r>
              <a:rPr lang="fi-FI"/>
              <a:t> </a:t>
            </a:r>
            <a:r>
              <a:rPr lang="fi-FI" err="1"/>
              <a:t>health</a:t>
            </a:r>
            <a:r>
              <a:rPr lang="fi-FI"/>
              <a:t> </a:t>
            </a:r>
            <a:r>
              <a:rPr lang="fi-FI" err="1"/>
              <a:t>technologies</a:t>
            </a:r>
            <a:r>
              <a:rPr lang="fi-FI"/>
              <a:t> (CLISHEAT)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B84E1-872B-F698-72E0-DC4AD44B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170" y="1885693"/>
            <a:ext cx="4214629" cy="3810514"/>
          </a:xfrm>
        </p:spPr>
        <p:txBody>
          <a:bodyPr/>
          <a:lstStyle/>
          <a:p>
            <a:pPr algn="just"/>
            <a:r>
              <a:rPr lang="fi-FI" sz="1600" err="1"/>
              <a:t>Aims</a:t>
            </a:r>
            <a:r>
              <a:rPr lang="fi-FI" sz="1600"/>
              <a:t> of </a:t>
            </a:r>
            <a:r>
              <a:rPr lang="fi-FI" sz="1600" err="1"/>
              <a:t>the</a:t>
            </a:r>
            <a:r>
              <a:rPr lang="fi-FI" sz="1600"/>
              <a:t> Syke </a:t>
            </a:r>
            <a:r>
              <a:rPr lang="fi-FI" sz="1600" err="1"/>
              <a:t>research</a:t>
            </a:r>
            <a:r>
              <a:rPr lang="fi-FI" sz="1600"/>
              <a:t> </a:t>
            </a:r>
            <a:r>
              <a:rPr lang="fi-FI" sz="1600" err="1"/>
              <a:t>group</a:t>
            </a:r>
            <a:r>
              <a:rPr lang="fi-FI" sz="1600"/>
              <a:t>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i-FI" sz="1600" err="1"/>
              <a:t>Carbon</a:t>
            </a:r>
            <a:r>
              <a:rPr lang="fi-FI" sz="1600"/>
              <a:t> </a:t>
            </a:r>
            <a:r>
              <a:rPr lang="fi-FI" sz="1600" err="1"/>
              <a:t>footprint</a:t>
            </a:r>
            <a:r>
              <a:rPr lang="fi-FI" sz="1600"/>
              <a:t> of </a:t>
            </a:r>
            <a:r>
              <a:rPr lang="fi-FI" sz="1600" err="1"/>
              <a:t>Finnish</a:t>
            </a:r>
            <a:r>
              <a:rPr lang="fi-FI" sz="1600"/>
              <a:t> </a:t>
            </a:r>
            <a:r>
              <a:rPr lang="fi-FI" sz="1600" err="1"/>
              <a:t>healthcare</a:t>
            </a:r>
            <a:endParaRPr lang="fi-FI" sz="160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i-FI" sz="1600" err="1"/>
              <a:t>Carbon</a:t>
            </a:r>
            <a:r>
              <a:rPr lang="fi-FI" sz="1600"/>
              <a:t> </a:t>
            </a:r>
            <a:r>
              <a:rPr lang="fi-FI" sz="1600" err="1"/>
              <a:t>footprint</a:t>
            </a:r>
            <a:r>
              <a:rPr lang="fi-FI" sz="1600"/>
              <a:t> </a:t>
            </a:r>
            <a:r>
              <a:rPr lang="fi-FI" sz="1600" err="1"/>
              <a:t>impacts</a:t>
            </a:r>
            <a:r>
              <a:rPr lang="fi-FI" sz="1600"/>
              <a:t> of </a:t>
            </a:r>
            <a:r>
              <a:rPr lang="fi-FI" sz="1600" err="1"/>
              <a:t>new</a:t>
            </a:r>
            <a:r>
              <a:rPr lang="fi-FI" sz="1600"/>
              <a:t> </a:t>
            </a:r>
            <a:r>
              <a:rPr lang="fi-FI" sz="1600" err="1"/>
              <a:t>health</a:t>
            </a:r>
            <a:r>
              <a:rPr lang="fi-FI" sz="1600"/>
              <a:t> </a:t>
            </a:r>
            <a:r>
              <a:rPr lang="fi-FI" sz="1600" err="1"/>
              <a:t>technologies</a:t>
            </a:r>
            <a:r>
              <a:rPr lang="fi-FI" sz="1600"/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i-FI" sz="1600" err="1"/>
              <a:t>Identifying</a:t>
            </a:r>
            <a:r>
              <a:rPr lang="fi-FI" sz="1600"/>
              <a:t> </a:t>
            </a:r>
            <a:r>
              <a:rPr lang="fi-FI" sz="1600" err="1"/>
              <a:t>applications</a:t>
            </a:r>
            <a:r>
              <a:rPr lang="fi-FI" sz="1600"/>
              <a:t> </a:t>
            </a:r>
            <a:r>
              <a:rPr lang="fi-FI" sz="1600" err="1"/>
              <a:t>with</a:t>
            </a:r>
            <a:r>
              <a:rPr lang="fi-FI" sz="1600"/>
              <a:t> </a:t>
            </a:r>
            <a:r>
              <a:rPr lang="fi-FI" sz="1600" err="1"/>
              <a:t>significant</a:t>
            </a:r>
            <a:r>
              <a:rPr lang="fi-FI" sz="1600"/>
              <a:t> emission </a:t>
            </a:r>
            <a:r>
              <a:rPr lang="fi-FI" sz="1600" err="1"/>
              <a:t>reduction</a:t>
            </a:r>
            <a:r>
              <a:rPr lang="fi-FI" sz="1600"/>
              <a:t> </a:t>
            </a:r>
            <a:r>
              <a:rPr lang="fi-FI" sz="1600" err="1"/>
              <a:t>potential</a:t>
            </a:r>
            <a:r>
              <a:rPr lang="fi-FI" sz="1600"/>
              <a:t>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fi-FI" sz="1600" err="1"/>
              <a:t>Carbon</a:t>
            </a:r>
            <a:r>
              <a:rPr lang="fi-FI" sz="1600"/>
              <a:t> </a:t>
            </a:r>
            <a:r>
              <a:rPr lang="fi-FI" sz="1600" err="1"/>
              <a:t>footprint</a:t>
            </a:r>
            <a:r>
              <a:rPr lang="fi-FI" sz="1600"/>
              <a:t> </a:t>
            </a:r>
            <a:r>
              <a:rPr lang="fi-FI" sz="1600" err="1"/>
              <a:t>research</a:t>
            </a:r>
            <a:r>
              <a:rPr lang="fi-FI" sz="1600"/>
              <a:t> </a:t>
            </a:r>
            <a:r>
              <a:rPr lang="fi-FI" sz="1600" err="1"/>
              <a:t>with</a:t>
            </a:r>
            <a:r>
              <a:rPr lang="fi-FI" sz="1600"/>
              <a:t> </a:t>
            </a:r>
            <a:r>
              <a:rPr lang="fi-FI" sz="1600" err="1"/>
              <a:t>our</a:t>
            </a:r>
            <a:r>
              <a:rPr lang="fi-FI" sz="1600"/>
              <a:t> CLISHEAT </a:t>
            </a:r>
            <a:r>
              <a:rPr lang="fi-FI" sz="1600" err="1"/>
              <a:t>partners</a:t>
            </a:r>
            <a:r>
              <a:rPr lang="fi-FI" sz="1600"/>
              <a:t> (</a:t>
            </a:r>
            <a:r>
              <a:rPr lang="fi-FI" sz="1600" err="1"/>
              <a:t>University</a:t>
            </a:r>
            <a:r>
              <a:rPr lang="fi-FI" sz="1600"/>
              <a:t> of Turku, </a:t>
            </a:r>
            <a:r>
              <a:rPr lang="fi-FI" sz="1600" err="1"/>
              <a:t>University</a:t>
            </a:r>
            <a:r>
              <a:rPr lang="fi-FI" sz="1600"/>
              <a:t> of Helsinki, Aalto </a:t>
            </a:r>
            <a:r>
              <a:rPr lang="fi-FI" sz="1600" err="1"/>
              <a:t>University</a:t>
            </a:r>
            <a:r>
              <a:rPr lang="fi-FI" sz="1600"/>
              <a:t>)</a:t>
            </a:r>
          </a:p>
          <a:p>
            <a:pPr algn="just"/>
            <a:endParaRPr lang="fi-FI" sz="1600"/>
          </a:p>
          <a:p>
            <a:pPr algn="just"/>
            <a:r>
              <a:rPr lang="fi-FI" sz="1600" err="1"/>
              <a:t>Impact</a:t>
            </a:r>
            <a:r>
              <a:rPr lang="fi-FI" sz="160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fi-FI" sz="1600"/>
              <a:t>To </a:t>
            </a:r>
            <a:r>
              <a:rPr lang="fi-FI" sz="1600" err="1"/>
              <a:t>support</a:t>
            </a:r>
            <a:r>
              <a:rPr lang="fi-FI" sz="1600"/>
              <a:t> </a:t>
            </a:r>
            <a:r>
              <a:rPr lang="fi-FI" sz="1600" err="1"/>
              <a:t>the</a:t>
            </a:r>
            <a:r>
              <a:rPr lang="fi-FI" sz="1600"/>
              <a:t> </a:t>
            </a:r>
            <a:r>
              <a:rPr lang="fi-FI" sz="1600" err="1"/>
              <a:t>decarbonization</a:t>
            </a:r>
            <a:r>
              <a:rPr lang="fi-FI" sz="1600"/>
              <a:t> of </a:t>
            </a:r>
            <a:r>
              <a:rPr lang="fi-FI" sz="1600" err="1"/>
              <a:t>healthcare</a:t>
            </a:r>
            <a:endParaRPr lang="fi-FI" sz="16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C3A899-6A6B-C42E-6B34-EA1572A981E7}"/>
              </a:ext>
            </a:extLst>
          </p:cNvPr>
          <p:cNvSpPr/>
          <p:nvPr/>
        </p:nvSpPr>
        <p:spPr>
          <a:xfrm>
            <a:off x="5816600" y="2023533"/>
            <a:ext cx="397933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EAAD46-2C5E-6C0C-7DE6-738FDB7B0722}"/>
              </a:ext>
            </a:extLst>
          </p:cNvPr>
          <p:cNvSpPr/>
          <p:nvPr/>
        </p:nvSpPr>
        <p:spPr>
          <a:xfrm>
            <a:off x="8847667" y="2413000"/>
            <a:ext cx="573961" cy="211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B63773-E31C-7D8A-1026-05213A69CE6E}"/>
              </a:ext>
            </a:extLst>
          </p:cNvPr>
          <p:cNvSpPr/>
          <p:nvPr/>
        </p:nvSpPr>
        <p:spPr>
          <a:xfrm>
            <a:off x="7272867" y="3826933"/>
            <a:ext cx="491066" cy="465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936D84-7EF9-9D18-EC76-902FE416612B}"/>
              </a:ext>
            </a:extLst>
          </p:cNvPr>
          <p:cNvSpPr/>
          <p:nvPr/>
        </p:nvSpPr>
        <p:spPr>
          <a:xfrm>
            <a:off x="6460067" y="2827867"/>
            <a:ext cx="262466" cy="143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3F9DBF-8A6C-28AC-A0F5-A68E34D0D959}"/>
              </a:ext>
            </a:extLst>
          </p:cNvPr>
          <p:cNvSpPr/>
          <p:nvPr/>
        </p:nvSpPr>
        <p:spPr>
          <a:xfrm>
            <a:off x="8051800" y="2971800"/>
            <a:ext cx="347133" cy="143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AE786C-7D26-09FE-CD4A-D0073B7E7109}"/>
              </a:ext>
            </a:extLst>
          </p:cNvPr>
          <p:cNvSpPr/>
          <p:nvPr/>
        </p:nvSpPr>
        <p:spPr>
          <a:xfrm>
            <a:off x="6460067" y="4532521"/>
            <a:ext cx="262466" cy="2172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2C5679-AC99-2F8D-D8E8-C62EFA7D1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325" y="5890501"/>
            <a:ext cx="4561742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6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5DAD7-7159-0A07-361E-5397DE6B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Carbon</a:t>
            </a:r>
            <a:r>
              <a:rPr lang="fi-FI"/>
              <a:t> </a:t>
            </a:r>
            <a:r>
              <a:rPr lang="fi-FI" err="1"/>
              <a:t>footprint</a:t>
            </a:r>
            <a:r>
              <a:rPr lang="fi-FI"/>
              <a:t> of </a:t>
            </a:r>
            <a:r>
              <a:rPr lang="fi-FI" err="1"/>
              <a:t>healthcare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F52BB-67A1-8637-B2AB-352503259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170" y="1714500"/>
            <a:ext cx="11330158" cy="656167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Healthcare is </a:t>
            </a: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responsible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for 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5.2% 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of </a:t>
            </a: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global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GHG </a:t>
            </a: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emissions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Romanello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et al., 2022)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fi-FI" sz="1600" err="1">
                <a:ea typeface="Times New Roman" panose="02020603050405020304" pitchFamily="18" charset="0"/>
              </a:rPr>
              <a:t>We</a:t>
            </a:r>
            <a:r>
              <a:rPr lang="fi-FI" sz="1600">
                <a:ea typeface="Times New Roman" panose="02020603050405020304" pitchFamily="18" charset="0"/>
              </a:rPr>
              <a:t> </a:t>
            </a:r>
            <a:r>
              <a:rPr lang="fi-FI" sz="1600" err="1">
                <a:ea typeface="Times New Roman" panose="02020603050405020304" pitchFamily="18" charset="0"/>
              </a:rPr>
              <a:t>have</a:t>
            </a:r>
            <a:r>
              <a:rPr lang="fi-FI" sz="1600">
                <a:ea typeface="Times New Roman" panose="02020603050405020304" pitchFamily="18" charset="0"/>
              </a:rPr>
              <a:t> </a:t>
            </a:r>
            <a:r>
              <a:rPr lang="fi-FI" sz="1600" err="1">
                <a:ea typeface="Times New Roman" panose="02020603050405020304" pitchFamily="18" charset="0"/>
              </a:rPr>
              <a:t>assessed</a:t>
            </a:r>
            <a:r>
              <a:rPr lang="fi-FI" sz="1600">
                <a:ea typeface="Times New Roman" panose="02020603050405020304" pitchFamily="18" charset="0"/>
              </a:rPr>
              <a:t> </a:t>
            </a:r>
            <a:r>
              <a:rPr lang="fi-FI" sz="1600" err="1">
                <a:ea typeface="Times New Roman" panose="02020603050405020304" pitchFamily="18" charset="0"/>
              </a:rPr>
              <a:t>that</a:t>
            </a:r>
            <a:r>
              <a:rPr lang="fi-FI" sz="1600">
                <a:ea typeface="Times New Roman" panose="02020603050405020304" pitchFamily="18" charset="0"/>
              </a:rPr>
              <a:t> </a:t>
            </a: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healthcare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contributes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to </a:t>
            </a:r>
            <a:r>
              <a:rPr lang="fi-FI" sz="1600" b="1">
                <a:solidFill>
                  <a:srgbClr val="005854"/>
                </a:solidFill>
                <a:ea typeface="Times New Roman" panose="02020603050405020304" pitchFamily="18" charset="0"/>
              </a:rPr>
              <a:t>4.2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%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of </a:t>
            </a: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the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consumption-based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GHG </a:t>
            </a:r>
            <a:r>
              <a:rPr kumimoji="0" lang="fi-FI" sz="1600" b="0" i="0" u="none" strike="noStrike" kern="1200" cap="none" spc="0" normalizeH="0" baseline="0" noProof="0" err="1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emissions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</a:t>
            </a:r>
            <a:r>
              <a:rPr lang="fi-FI" sz="1600">
                <a:solidFill>
                  <a:srgbClr val="005854"/>
                </a:solidFill>
                <a:ea typeface="Times New Roman" panose="02020603050405020304" pitchFamily="18" charset="0"/>
              </a:rPr>
              <a:t>of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srgbClr val="005854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Finland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i-FI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139EC3F6-5AE2-511B-822F-B107DC5B68D2}"/>
              </a:ext>
            </a:extLst>
          </p:cNvPr>
          <p:cNvSpPr txBox="1">
            <a:spLocks/>
          </p:cNvSpPr>
          <p:nvPr/>
        </p:nvSpPr>
        <p:spPr>
          <a:xfrm>
            <a:off x="1646343" y="5973488"/>
            <a:ext cx="7360901" cy="410632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>
                <a:solidFill>
                  <a:schemeClr val="accent3">
                    <a:lumMod val="50000"/>
                  </a:schemeClr>
                </a:solidFill>
              </a:rPr>
              <a:t>Ari Nissinen &amp; Hannu Savolainen, SYKE, Eko-Sote and CLISHEAT </a:t>
            </a:r>
            <a:r>
              <a:rPr lang="fi-FI" sz="1000" err="1">
                <a:solidFill>
                  <a:schemeClr val="accent3">
                    <a:lumMod val="50000"/>
                  </a:schemeClr>
                </a:solidFill>
              </a:rPr>
              <a:t>projects</a:t>
            </a:r>
            <a:r>
              <a:rPr lang="fi-FI" sz="1000"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  <a:p>
            <a:r>
              <a:rPr lang="fi-FI" sz="1000" err="1">
                <a:solidFill>
                  <a:schemeClr val="accent3">
                    <a:lumMod val="50000"/>
                  </a:schemeClr>
                </a:solidFill>
              </a:rPr>
              <a:t>Romanello</a:t>
            </a:r>
            <a:r>
              <a:rPr lang="fi-FI" sz="1000">
                <a:solidFill>
                  <a:schemeClr val="accent3">
                    <a:lumMod val="50000"/>
                  </a:schemeClr>
                </a:solidFill>
              </a:rPr>
              <a:t> et al. 2022. </a:t>
            </a:r>
            <a:r>
              <a:rPr lang="fi-FI" sz="1000" i="1" err="1">
                <a:solidFill>
                  <a:schemeClr val="accent3">
                    <a:lumMod val="50000"/>
                  </a:schemeClr>
                </a:solidFill>
              </a:rPr>
              <a:t>The</a:t>
            </a:r>
            <a:r>
              <a:rPr lang="fi-FI" sz="1000" i="1">
                <a:solidFill>
                  <a:schemeClr val="accent3">
                    <a:lumMod val="50000"/>
                  </a:schemeClr>
                </a:solidFill>
              </a:rPr>
              <a:t> Lancet. 400</a:t>
            </a:r>
            <a:r>
              <a:rPr lang="fi-FI" sz="1000">
                <a:solidFill>
                  <a:schemeClr val="accent3">
                    <a:lumMod val="50000"/>
                  </a:schemeClr>
                </a:solidFill>
              </a:rPr>
              <a:t>(10363),1619-1654.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DF189-A761-796D-244B-C3EAB0137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43" y="2445488"/>
            <a:ext cx="8899310" cy="35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5177-BB5F-4608-68A4-8B6C4F2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70" y="571499"/>
            <a:ext cx="11216605" cy="983513"/>
          </a:xfrm>
        </p:spPr>
        <p:txBody>
          <a:bodyPr/>
          <a:lstStyle/>
          <a:p>
            <a:r>
              <a:rPr lang="fi-FI" err="1"/>
              <a:t>Carbon</a:t>
            </a:r>
            <a:r>
              <a:rPr lang="fi-FI"/>
              <a:t> </a:t>
            </a:r>
            <a:r>
              <a:rPr lang="fi-FI" err="1"/>
              <a:t>footprint</a:t>
            </a:r>
            <a:r>
              <a:rPr lang="fi-FI"/>
              <a:t> of </a:t>
            </a:r>
            <a:r>
              <a:rPr lang="fi-FI" err="1"/>
              <a:t>continuous</a:t>
            </a:r>
            <a:r>
              <a:rPr lang="fi-FI"/>
              <a:t> </a:t>
            </a:r>
            <a:r>
              <a:rPr lang="fi-FI" err="1"/>
              <a:t>glucose</a:t>
            </a:r>
            <a:r>
              <a:rPr lang="fi-FI"/>
              <a:t> </a:t>
            </a:r>
            <a:r>
              <a:rPr lang="fi-FI" err="1"/>
              <a:t>monitoring</a:t>
            </a:r>
            <a:r>
              <a:rPr lang="fi-FI"/>
              <a:t> vs. </a:t>
            </a:r>
            <a:r>
              <a:rPr lang="fi-FI" err="1"/>
              <a:t>self-monitoring</a:t>
            </a:r>
            <a:r>
              <a:rPr lang="fi-FI"/>
              <a:t> of </a:t>
            </a:r>
            <a:r>
              <a:rPr lang="fi-FI" err="1"/>
              <a:t>blood</a:t>
            </a:r>
            <a:r>
              <a:rPr lang="fi-FI"/>
              <a:t> </a:t>
            </a:r>
            <a:r>
              <a:rPr lang="fi-FI" err="1"/>
              <a:t>glucose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E74BC-FC41-1933-85F8-C4730D53D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453" y="2558984"/>
            <a:ext cx="4401880" cy="1653200"/>
          </a:xfrm>
        </p:spPr>
        <p:txBody>
          <a:bodyPr/>
          <a:lstStyle/>
          <a:p>
            <a:r>
              <a:rPr lang="fi-FI" sz="1600" b="1" err="1"/>
              <a:t>Comparative</a:t>
            </a:r>
            <a:r>
              <a:rPr lang="fi-FI" sz="1600" b="1"/>
              <a:t> </a:t>
            </a:r>
            <a:r>
              <a:rPr lang="fi-FI" sz="1600" b="1" err="1"/>
              <a:t>carbon</a:t>
            </a:r>
            <a:r>
              <a:rPr lang="fi-FI" sz="1600" b="1"/>
              <a:t> </a:t>
            </a:r>
            <a:r>
              <a:rPr lang="fi-FI" sz="1600" b="1" err="1"/>
              <a:t>footprint</a:t>
            </a:r>
            <a:r>
              <a:rPr lang="fi-FI" sz="1600" b="1"/>
              <a:t> </a:t>
            </a:r>
            <a:r>
              <a:rPr lang="fi-FI" sz="1600" b="1" err="1"/>
              <a:t>assessment</a:t>
            </a:r>
            <a:r>
              <a:rPr lang="fi-FI" sz="1600" b="1"/>
              <a:t> and </a:t>
            </a:r>
            <a:r>
              <a:rPr lang="fi-FI" sz="1600" b="1" err="1"/>
              <a:t>the</a:t>
            </a:r>
            <a:r>
              <a:rPr lang="fi-FI" sz="1600" b="1"/>
              <a:t> </a:t>
            </a:r>
            <a:r>
              <a:rPr lang="fi-FI" sz="1600" b="1" err="1"/>
              <a:t>identification</a:t>
            </a:r>
            <a:r>
              <a:rPr lang="fi-FI" sz="1600" b="1"/>
              <a:t> of </a:t>
            </a:r>
            <a:r>
              <a:rPr lang="fi-FI" sz="1600" b="1" err="1"/>
              <a:t>carbon</a:t>
            </a:r>
            <a:r>
              <a:rPr lang="fi-FI" sz="1600" b="1"/>
              <a:t> </a:t>
            </a:r>
            <a:r>
              <a:rPr lang="fi-FI" sz="1600" b="1" err="1"/>
              <a:t>hotspots</a:t>
            </a:r>
            <a:r>
              <a:rPr lang="fi-FI" sz="1600" b="1"/>
              <a:t>:</a:t>
            </a:r>
          </a:p>
          <a:p>
            <a:r>
              <a:rPr lang="fi-FI" sz="1600"/>
              <a:t>CGM </a:t>
            </a:r>
            <a:r>
              <a:rPr lang="fi-FI" sz="1600" err="1"/>
              <a:t>lifetime</a:t>
            </a:r>
            <a:r>
              <a:rPr lang="fi-FI" sz="1600"/>
              <a:t> is </a:t>
            </a:r>
            <a:r>
              <a:rPr lang="fi-FI" sz="1600" err="1"/>
              <a:t>currently</a:t>
            </a:r>
            <a:r>
              <a:rPr lang="fi-FI" sz="1600"/>
              <a:t> 14 </a:t>
            </a:r>
            <a:r>
              <a:rPr lang="fi-FI" sz="1600" err="1"/>
              <a:t>days</a:t>
            </a:r>
            <a:r>
              <a:rPr lang="fi-FI" sz="1600"/>
              <a:t>, 	         </a:t>
            </a:r>
            <a:r>
              <a:rPr lang="fi-FI" sz="1600" err="1"/>
              <a:t>after</a:t>
            </a:r>
            <a:r>
              <a:rPr lang="fi-FI" sz="1600"/>
              <a:t> </a:t>
            </a:r>
            <a:r>
              <a:rPr lang="fi-FI" sz="1600" err="1"/>
              <a:t>which</a:t>
            </a:r>
            <a:r>
              <a:rPr lang="fi-FI" sz="1600"/>
              <a:t> </a:t>
            </a:r>
            <a:r>
              <a:rPr lang="fi-FI" sz="1600" err="1"/>
              <a:t>the</a:t>
            </a:r>
            <a:r>
              <a:rPr lang="fi-FI" sz="1600"/>
              <a:t> </a:t>
            </a:r>
            <a:r>
              <a:rPr lang="fi-FI" sz="1600" err="1"/>
              <a:t>sensor</a:t>
            </a:r>
            <a:r>
              <a:rPr lang="fi-FI" sz="1600"/>
              <a:t> is </a:t>
            </a:r>
            <a:r>
              <a:rPr lang="fi-FI" sz="1600" err="1"/>
              <a:t>disposed</a:t>
            </a:r>
            <a:endParaRPr lang="fi-FI" sz="1600"/>
          </a:p>
          <a:p>
            <a:r>
              <a:rPr lang="fi-FI" sz="1600"/>
              <a:t>		</a:t>
            </a:r>
            <a:r>
              <a:rPr lang="fi-FI" sz="1600" err="1"/>
              <a:t>Number</a:t>
            </a:r>
            <a:r>
              <a:rPr lang="fi-FI" sz="1600"/>
              <a:t> of </a:t>
            </a:r>
            <a:r>
              <a:rPr lang="fi-FI" sz="1600" err="1"/>
              <a:t>test</a:t>
            </a:r>
            <a:r>
              <a:rPr lang="fi-FI" sz="1600"/>
              <a:t> </a:t>
            </a:r>
            <a:r>
              <a:rPr lang="fi-FI" sz="1600" err="1"/>
              <a:t>strips</a:t>
            </a:r>
            <a:r>
              <a:rPr lang="fi-FI" sz="1600"/>
              <a:t> and 		</a:t>
            </a:r>
            <a:r>
              <a:rPr lang="fi-FI" sz="1600" err="1"/>
              <a:t>lancets</a:t>
            </a:r>
            <a:r>
              <a:rPr lang="fi-FI" sz="1600"/>
              <a:t> per </a:t>
            </a:r>
            <a:r>
              <a:rPr lang="fi-FI" sz="1600" err="1"/>
              <a:t>day</a:t>
            </a:r>
            <a:r>
              <a:rPr lang="fi-FI" sz="1600"/>
              <a:t> (1 to 10)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961DD4-44F0-FA01-1B06-89C22E4D61B1}"/>
              </a:ext>
            </a:extLst>
          </p:cNvPr>
          <p:cNvSpPr txBox="1"/>
          <p:nvPr/>
        </p:nvSpPr>
        <p:spPr>
          <a:xfrm>
            <a:off x="3205267" y="3062815"/>
            <a:ext cx="39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/>
              <a:t>←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B36AA-4BEC-A23A-DD2F-3C8082490592}"/>
              </a:ext>
            </a:extLst>
          </p:cNvPr>
          <p:cNvSpPr txBox="1"/>
          <p:nvPr/>
        </p:nvSpPr>
        <p:spPr>
          <a:xfrm>
            <a:off x="7747500" y="3693976"/>
            <a:ext cx="465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/>
              <a:t>→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6E37778-8C0D-04C1-AE52-849588AB9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6" r="16952"/>
          <a:stretch/>
        </p:blipFill>
        <p:spPr bwMode="auto">
          <a:xfrm>
            <a:off x="499569" y="2050197"/>
            <a:ext cx="2705698" cy="27576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8218CDF-2EAD-8785-86FB-0886C71FB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3" r="6739"/>
          <a:stretch/>
        </p:blipFill>
        <p:spPr bwMode="auto">
          <a:xfrm>
            <a:off x="8353519" y="2050197"/>
            <a:ext cx="2743200" cy="27576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AE2560-9128-51A8-6452-31BE231673B2}"/>
              </a:ext>
            </a:extLst>
          </p:cNvPr>
          <p:cNvSpPr txBox="1"/>
          <p:nvPr/>
        </p:nvSpPr>
        <p:spPr>
          <a:xfrm>
            <a:off x="-56355" y="2575396"/>
            <a:ext cx="600164" cy="231833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Photo: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Thirunavukkarasye-Raveendran</a:t>
            </a:r>
            <a:endParaRPr lang="fi-FI" sz="90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Licensed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under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 CC BY-SA 4.0. </a:t>
            </a:r>
          </a:p>
          <a:p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Source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: Wikimedia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Commons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2E1FD-51CA-8E47-44F8-129D174A77F9}"/>
              </a:ext>
            </a:extLst>
          </p:cNvPr>
          <p:cNvSpPr txBox="1"/>
          <p:nvPr/>
        </p:nvSpPr>
        <p:spPr>
          <a:xfrm>
            <a:off x="11092267" y="2575396"/>
            <a:ext cx="600164" cy="170720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Photo: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Celeda</a:t>
            </a:r>
            <a:endParaRPr lang="fi-FI" sz="90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Licensed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under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 CC BY-SA 4.0. </a:t>
            </a:r>
          </a:p>
          <a:p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Source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: Wikimedia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Commons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2002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4BABA-7D91-60B4-B7FD-F716763F4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Carbon</a:t>
            </a:r>
            <a:r>
              <a:rPr lang="fi-FI"/>
              <a:t> </a:t>
            </a:r>
            <a:r>
              <a:rPr lang="fi-FI" err="1"/>
              <a:t>footprint</a:t>
            </a:r>
            <a:r>
              <a:rPr lang="fi-FI"/>
              <a:t> of </a:t>
            </a:r>
            <a:r>
              <a:rPr lang="fi-FI" err="1"/>
              <a:t>point</a:t>
            </a:r>
            <a:r>
              <a:rPr lang="fi-FI"/>
              <a:t>-of-</a:t>
            </a:r>
            <a:r>
              <a:rPr lang="fi-FI" err="1"/>
              <a:t>care</a:t>
            </a:r>
            <a:r>
              <a:rPr lang="fi-FI"/>
              <a:t> </a:t>
            </a:r>
            <a:r>
              <a:rPr lang="fi-FI" err="1"/>
              <a:t>testing</a:t>
            </a:r>
            <a:r>
              <a:rPr lang="fi-FI"/>
              <a:t> </a:t>
            </a:r>
            <a:br>
              <a:rPr lang="fi-FI"/>
            </a:br>
            <a:r>
              <a:rPr lang="fi-FI"/>
              <a:t>vs. </a:t>
            </a:r>
            <a:r>
              <a:rPr lang="fi-FI" err="1"/>
              <a:t>laboratory</a:t>
            </a:r>
            <a:r>
              <a:rPr lang="fi-FI"/>
              <a:t> </a:t>
            </a:r>
            <a:r>
              <a:rPr lang="fi-FI" err="1"/>
              <a:t>testing</a:t>
            </a:r>
            <a:r>
              <a:rPr lang="fi-FI"/>
              <a:t> of C-</a:t>
            </a:r>
            <a:r>
              <a:rPr lang="fi-FI" err="1"/>
              <a:t>reactive</a:t>
            </a:r>
            <a:r>
              <a:rPr lang="fi-FI"/>
              <a:t> </a:t>
            </a:r>
            <a:r>
              <a:rPr lang="fi-FI" err="1"/>
              <a:t>protein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D5830-1E16-CC20-FC23-AD1DAA886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077" y="2424427"/>
            <a:ext cx="4332348" cy="2008099"/>
          </a:xfrm>
        </p:spPr>
        <p:txBody>
          <a:bodyPr/>
          <a:lstStyle/>
          <a:p>
            <a:r>
              <a:rPr lang="fi-FI" sz="1600" b="1" err="1"/>
              <a:t>Comparative</a:t>
            </a:r>
            <a:r>
              <a:rPr lang="fi-FI" sz="1600" b="1"/>
              <a:t> </a:t>
            </a:r>
            <a:r>
              <a:rPr lang="fi-FI" sz="1600" b="1" err="1"/>
              <a:t>carbon</a:t>
            </a:r>
            <a:r>
              <a:rPr lang="fi-FI" sz="1600" b="1"/>
              <a:t> </a:t>
            </a:r>
            <a:r>
              <a:rPr lang="fi-FI" sz="1600" b="1" err="1"/>
              <a:t>footprint</a:t>
            </a:r>
            <a:r>
              <a:rPr lang="fi-FI" sz="1600" b="1"/>
              <a:t> </a:t>
            </a:r>
            <a:r>
              <a:rPr lang="fi-FI" sz="1600" b="1" err="1"/>
              <a:t>assessment</a:t>
            </a:r>
            <a:r>
              <a:rPr lang="fi-FI" sz="1600" b="1"/>
              <a:t> and </a:t>
            </a:r>
            <a:r>
              <a:rPr lang="fi-FI" sz="1600" b="1" err="1"/>
              <a:t>the</a:t>
            </a:r>
            <a:r>
              <a:rPr lang="fi-FI" sz="1600" b="1"/>
              <a:t> </a:t>
            </a:r>
            <a:r>
              <a:rPr lang="fi-FI" sz="1600" b="1" err="1"/>
              <a:t>identification</a:t>
            </a:r>
            <a:r>
              <a:rPr lang="fi-FI" sz="1600" b="1"/>
              <a:t> of </a:t>
            </a:r>
            <a:r>
              <a:rPr lang="fi-FI" sz="1600" b="1" err="1"/>
              <a:t>carbon</a:t>
            </a:r>
            <a:r>
              <a:rPr lang="fi-FI" sz="1600" b="1"/>
              <a:t> </a:t>
            </a:r>
            <a:r>
              <a:rPr lang="fi-FI" sz="1600" b="1" err="1"/>
              <a:t>hotspots</a:t>
            </a:r>
            <a:r>
              <a:rPr lang="fi-FI" sz="1600" b="1"/>
              <a:t>:</a:t>
            </a:r>
            <a:endParaRPr lang="fi-FI" sz="160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600" err="1"/>
              <a:t>Sample</a:t>
            </a:r>
            <a:r>
              <a:rPr lang="fi-FI" sz="1600"/>
              <a:t> </a:t>
            </a:r>
            <a:r>
              <a:rPr lang="fi-FI" sz="1600" err="1"/>
              <a:t>collection</a:t>
            </a:r>
            <a:r>
              <a:rPr lang="fi-FI" sz="1600"/>
              <a:t> </a:t>
            </a:r>
            <a:r>
              <a:rPr lang="fi-FI" sz="1600" err="1"/>
              <a:t>consumables</a:t>
            </a:r>
            <a:r>
              <a:rPr lang="fi-FI" sz="1600"/>
              <a:t> in </a:t>
            </a:r>
            <a:r>
              <a:rPr lang="fi-FI" sz="1600" err="1"/>
              <a:t>laboratory</a:t>
            </a:r>
            <a:r>
              <a:rPr lang="fi-FI" sz="1600"/>
              <a:t> </a:t>
            </a:r>
            <a:r>
              <a:rPr lang="fi-FI" sz="1600" err="1"/>
              <a:t>testing</a:t>
            </a:r>
            <a:endParaRPr lang="fi-FI" sz="160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600" err="1"/>
              <a:t>Less</a:t>
            </a:r>
            <a:r>
              <a:rPr lang="fi-FI" sz="1600"/>
              <a:t> </a:t>
            </a:r>
            <a:r>
              <a:rPr lang="fi-FI" sz="1600" err="1"/>
              <a:t>consumables</a:t>
            </a:r>
            <a:r>
              <a:rPr lang="fi-FI" sz="1600"/>
              <a:t> in </a:t>
            </a:r>
            <a:r>
              <a:rPr lang="fi-FI" sz="1600" err="1"/>
              <a:t>point</a:t>
            </a:r>
            <a:r>
              <a:rPr lang="fi-FI" sz="1600"/>
              <a:t>-of-</a:t>
            </a:r>
            <a:r>
              <a:rPr lang="fi-FI" sz="1600" err="1"/>
              <a:t>care</a:t>
            </a:r>
            <a:r>
              <a:rPr lang="fi-FI" sz="1600"/>
              <a:t> </a:t>
            </a:r>
            <a:r>
              <a:rPr lang="fi-FI" sz="1600" err="1"/>
              <a:t>testing</a:t>
            </a:r>
            <a:r>
              <a:rPr lang="fi-FI" sz="160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i-FI" sz="1600" err="1"/>
              <a:t>Electricity</a:t>
            </a:r>
            <a:r>
              <a:rPr lang="fi-FI" sz="1600"/>
              <a:t> </a:t>
            </a:r>
            <a:r>
              <a:rPr lang="fi-FI" sz="1600" err="1"/>
              <a:t>consumption</a:t>
            </a:r>
            <a:r>
              <a:rPr lang="fi-FI" sz="1600"/>
              <a:t> of </a:t>
            </a:r>
            <a:r>
              <a:rPr lang="fi-FI" sz="1600" err="1"/>
              <a:t>analysers</a:t>
            </a:r>
            <a:r>
              <a:rPr lang="fi-FI" sz="1600"/>
              <a:t> per </a:t>
            </a:r>
            <a:r>
              <a:rPr lang="fi-FI" sz="1600" err="1"/>
              <a:t>sample</a:t>
            </a:r>
            <a:endParaRPr lang="fi-FI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8B9A6-3B84-209D-EC9C-86C4ABF243C1}"/>
              </a:ext>
            </a:extLst>
          </p:cNvPr>
          <p:cNvSpPr txBox="1"/>
          <p:nvPr/>
        </p:nvSpPr>
        <p:spPr>
          <a:xfrm>
            <a:off x="10935068" y="2574875"/>
            <a:ext cx="600164" cy="170720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Photo: Marius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Vassner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  <a:p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Licensed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under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 CC BY-SA 4.0. </a:t>
            </a:r>
          </a:p>
          <a:p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Source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: Wikimedia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Commons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73B2DE6-51F3-4DBA-3023-50AEA1C15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r="21217"/>
          <a:stretch/>
        </p:blipFill>
        <p:spPr bwMode="auto">
          <a:xfrm>
            <a:off x="8212667" y="2049676"/>
            <a:ext cx="2777067" cy="27576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FD01892-2BDF-AF53-73F9-DE832A277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883"/>
          <a:stretch/>
        </p:blipFill>
        <p:spPr bwMode="auto">
          <a:xfrm>
            <a:off x="656768" y="2049676"/>
            <a:ext cx="2777067" cy="27576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D90EAD-896D-0CB4-024A-A2EC8DD08CEF}"/>
              </a:ext>
            </a:extLst>
          </p:cNvPr>
          <p:cNvSpPr txBox="1"/>
          <p:nvPr/>
        </p:nvSpPr>
        <p:spPr>
          <a:xfrm>
            <a:off x="82006" y="2574875"/>
            <a:ext cx="600164" cy="170720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Photo: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Haddy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Sowe</a:t>
            </a:r>
            <a:endParaRPr lang="fi-FI" sz="90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Licensed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under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 CC BY-SA 4.0. </a:t>
            </a:r>
          </a:p>
          <a:p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Source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: Wikimedia </a:t>
            </a:r>
            <a:r>
              <a:rPr lang="fi-FI" sz="900" err="1">
                <a:solidFill>
                  <a:schemeClr val="accent3">
                    <a:lumMod val="50000"/>
                  </a:schemeClr>
                </a:solidFill>
              </a:rPr>
              <a:t>Commons</a:t>
            </a:r>
            <a:r>
              <a:rPr lang="fi-FI" sz="900"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50661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0888D5-4601-4995-9C6A-5D59E89E8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Thank</a:t>
            </a:r>
            <a:r>
              <a:rPr lang="fi-FI"/>
              <a:t> </a:t>
            </a:r>
            <a:r>
              <a:rPr lang="fi-FI" err="1"/>
              <a:t>you</a:t>
            </a:r>
            <a:r>
              <a:rPr lang="fi-FI"/>
              <a:t>!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B6E71E4-B1CA-49FA-8233-93CBAB00DBE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i-FI"/>
              <a:t>atte.pitkanen@syke.fi</a:t>
            </a:r>
          </a:p>
        </p:txBody>
      </p:sp>
    </p:spTree>
    <p:extLst>
      <p:ext uri="{BB962C8B-B14F-4D97-AF65-F5344CB8AC3E}">
        <p14:creationId xmlns:p14="http://schemas.microsoft.com/office/powerpoint/2010/main" val="435778285"/>
      </p:ext>
    </p:extLst>
  </p:cSld>
  <p:clrMapOvr>
    <a:masterClrMapping/>
  </p:clrMapOvr>
</p:sld>
</file>

<file path=ppt/theme/theme1.xml><?xml version="1.0" encoding="utf-8"?>
<a:theme xmlns:a="http://schemas.openxmlformats.org/drawingml/2006/main" name="Syke - väliotsikko">
  <a:themeElements>
    <a:clrScheme name="Syke 2">
      <a:dk1>
        <a:srgbClr val="000000"/>
      </a:dk1>
      <a:lt1>
        <a:sysClr val="window" lastClr="FFFFFF"/>
      </a:lt1>
      <a:dk2>
        <a:srgbClr val="005854"/>
      </a:dk2>
      <a:lt2>
        <a:srgbClr val="FFFFFF"/>
      </a:lt2>
      <a:accent1>
        <a:srgbClr val="005854"/>
      </a:accent1>
      <a:accent2>
        <a:srgbClr val="84C497"/>
      </a:accent2>
      <a:accent3>
        <a:srgbClr val="F28E77"/>
      </a:accent3>
      <a:accent4>
        <a:srgbClr val="64C1CB"/>
      </a:accent4>
      <a:accent5>
        <a:srgbClr val="E4E3DE"/>
      </a:accent5>
      <a:accent6>
        <a:srgbClr val="F6AA70"/>
      </a:accent6>
      <a:hlink>
        <a:srgbClr val="005854"/>
      </a:hlink>
      <a:folHlink>
        <a:srgbClr val="E4E3DE"/>
      </a:folHlink>
    </a:clrScheme>
    <a:fontScheme name="Syk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ken uusia PowerPoint-esityspohjia.potx" id="{3F4C0A51-1777-41A5-8084-6502DDB469E2}" vid="{2423C41B-5610-46BE-B3BA-C98DC1AD8CAC}"/>
    </a:ext>
  </a:extLst>
</a:theme>
</file>

<file path=ppt/theme/theme2.xml><?xml version="1.0" encoding="utf-8"?>
<a:theme xmlns:a="http://schemas.openxmlformats.org/drawingml/2006/main" name="Syke - lopetus">
  <a:themeElements>
    <a:clrScheme name="Syke 2">
      <a:dk1>
        <a:srgbClr val="000000"/>
      </a:dk1>
      <a:lt1>
        <a:sysClr val="window" lastClr="FFFFFF"/>
      </a:lt1>
      <a:dk2>
        <a:srgbClr val="005854"/>
      </a:dk2>
      <a:lt2>
        <a:srgbClr val="FFFFFF"/>
      </a:lt2>
      <a:accent1>
        <a:srgbClr val="005854"/>
      </a:accent1>
      <a:accent2>
        <a:srgbClr val="84C497"/>
      </a:accent2>
      <a:accent3>
        <a:srgbClr val="F28E77"/>
      </a:accent3>
      <a:accent4>
        <a:srgbClr val="64C1CB"/>
      </a:accent4>
      <a:accent5>
        <a:srgbClr val="E4E3DE"/>
      </a:accent5>
      <a:accent6>
        <a:srgbClr val="F6AA70"/>
      </a:accent6>
      <a:hlink>
        <a:srgbClr val="005854"/>
      </a:hlink>
      <a:folHlink>
        <a:srgbClr val="E4E3DE"/>
      </a:folHlink>
    </a:clrScheme>
    <a:fontScheme name="Syk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ken uusia PowerPoint-esityspohjia.potx" id="{3F4C0A51-1777-41A5-8084-6502DDB469E2}" vid="{A93DB4E5-25B3-48F5-9B36-3398F5B1B627}"/>
    </a:ext>
  </a:extLst>
</a:theme>
</file>

<file path=ppt/theme/theme3.xml><?xml version="1.0" encoding="utf-8"?>
<a:theme xmlns:a="http://schemas.openxmlformats.org/drawingml/2006/main" name="Teema2">
  <a:themeElements>
    <a:clrScheme name="Syke">
      <a:dk1>
        <a:srgbClr val="000000"/>
      </a:dk1>
      <a:lt1>
        <a:sysClr val="window" lastClr="FFFFFF"/>
      </a:lt1>
      <a:dk2>
        <a:srgbClr val="005854"/>
      </a:dk2>
      <a:lt2>
        <a:srgbClr val="E4E3DE"/>
      </a:lt2>
      <a:accent1>
        <a:srgbClr val="84C497"/>
      </a:accent1>
      <a:accent2>
        <a:srgbClr val="F28E77"/>
      </a:accent2>
      <a:accent3>
        <a:srgbClr val="64C1CB"/>
      </a:accent3>
      <a:accent4>
        <a:srgbClr val="F3A44C"/>
      </a:accent4>
      <a:accent5>
        <a:srgbClr val="B34733"/>
      </a:accent5>
      <a:accent6>
        <a:srgbClr val="006085"/>
      </a:accent6>
      <a:hlink>
        <a:srgbClr val="006085"/>
      </a:hlink>
      <a:folHlink>
        <a:srgbClr val="005854"/>
      </a:folHlink>
    </a:clrScheme>
    <a:fontScheme name="Syke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ken uusia PowerPoint-esityspohjia.potx" id="{3F4C0A51-1777-41A5-8084-6502DDB469E2}" vid="{B43F334D-4C56-4028-9DF3-DD4AE9E67BD7}"/>
    </a:ext>
  </a:extLst>
</a:theme>
</file>

<file path=ppt/theme/theme4.xml><?xml version="1.0" encoding="utf-8"?>
<a:theme xmlns:a="http://schemas.openxmlformats.org/drawingml/2006/main" name="Syken uusia PowerPoint-esityspohjia">
  <a:themeElements>
    <a:clrScheme name="Syke 2">
      <a:dk1>
        <a:srgbClr val="000000"/>
      </a:dk1>
      <a:lt1>
        <a:sysClr val="window" lastClr="FFFFFF"/>
      </a:lt1>
      <a:dk2>
        <a:srgbClr val="005854"/>
      </a:dk2>
      <a:lt2>
        <a:srgbClr val="FFFFFF"/>
      </a:lt2>
      <a:accent1>
        <a:srgbClr val="005854"/>
      </a:accent1>
      <a:accent2>
        <a:srgbClr val="84C497"/>
      </a:accent2>
      <a:accent3>
        <a:srgbClr val="F28E77"/>
      </a:accent3>
      <a:accent4>
        <a:srgbClr val="64C1CB"/>
      </a:accent4>
      <a:accent5>
        <a:srgbClr val="E4E3DE"/>
      </a:accent5>
      <a:accent6>
        <a:srgbClr val="F6AA70"/>
      </a:accent6>
      <a:hlink>
        <a:srgbClr val="005854"/>
      </a:hlink>
      <a:folHlink>
        <a:srgbClr val="E4E3DE"/>
      </a:folHlink>
    </a:clrScheme>
    <a:fontScheme name="Syke-fontit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yken uusia PowerPoint-esityspohjia.potx" id="{3F4C0A51-1777-41A5-8084-6502DDB469E2}" vid="{586238C4-9DC5-4DCC-BD4B-05C407BFCF9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6B0F68663911C43AF34A480B0132509" ma:contentTypeVersion="3" ma:contentTypeDescription="Luo uusi asiakirja." ma:contentTypeScope="" ma:versionID="06099d799dbc7e69e9e75f23e63426ef">
  <xsd:schema xmlns:xsd="http://www.w3.org/2001/XMLSchema" xmlns:xs="http://www.w3.org/2001/XMLSchema" xmlns:p="http://schemas.microsoft.com/office/2006/metadata/properties" xmlns:ns2="f035ed8a-090c-4398-9904-53e407e73e74" targetNamespace="http://schemas.microsoft.com/office/2006/metadata/properties" ma:root="true" ma:fieldsID="ad8bcf5a010d21b4568e111893318e48" ns2:_="">
    <xsd:import namespace="f035ed8a-090c-4398-9904-53e407e73e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5ed8a-090c-4398-9904-53e407e73e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5AF813-39BF-4F15-B8A1-0B43C1C1AB1A}">
  <ds:schemaRefs>
    <ds:schemaRef ds:uri="f035ed8a-090c-4398-9904-53e407e73e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D26F754-862B-498F-AF81-D5EF9FDA9BC9}">
  <ds:schemaRefs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f035ed8a-090c-4398-9904-53e407e73e74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210C80-1422-48EC-B3AA-082AE23BA6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71</TotalTime>
  <Words>313</Words>
  <Application>Microsoft Office PowerPoint</Application>
  <PresentationFormat>Laajakuva</PresentationFormat>
  <Paragraphs>48</Paragraphs>
  <Slides>6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6</vt:i4>
      </vt:variant>
    </vt:vector>
  </HeadingPairs>
  <TitlesOfParts>
    <vt:vector size="14" baseType="lpstr">
      <vt:lpstr>Arial</vt:lpstr>
      <vt:lpstr>Calibri</vt:lpstr>
      <vt:lpstr>Century Gothic</vt:lpstr>
      <vt:lpstr>Wingdings</vt:lpstr>
      <vt:lpstr>Syke - väliotsikko</vt:lpstr>
      <vt:lpstr>Syke - lopetus</vt:lpstr>
      <vt:lpstr>Teema2</vt:lpstr>
      <vt:lpstr>Syken uusia PowerPoint-esityspohjia</vt:lpstr>
      <vt:lpstr>Climate-smart health technologies:  Impacts on carbon footprint of health care</vt:lpstr>
      <vt:lpstr>Climate-smart health technologies (CLISHEAT)</vt:lpstr>
      <vt:lpstr>Carbon footprint of healthcare</vt:lpstr>
      <vt:lpstr>Carbon footprint of continuous glucose monitoring vs. self-monitoring of blood glucose</vt:lpstr>
      <vt:lpstr>Carbon footprint of point-of-care testing  vs. laboratory testing of C-reactive protein</vt:lpstr>
      <vt:lpstr>Thank you!</vt:lpstr>
    </vt:vector>
  </TitlesOfParts>
  <Company>SYKE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Climate-smart health technologies: Impacts on carbon footprint of health care</dc:title>
  <dc:creator>Pitkänen Atte</dc:creator>
  <cp:lastModifiedBy>Erika</cp:lastModifiedBy>
  <cp:revision>4</cp:revision>
  <dcterms:created xsi:type="dcterms:W3CDTF">2023-08-10T08:39:28Z</dcterms:created>
  <dcterms:modified xsi:type="dcterms:W3CDTF">2023-10-13T05:42:08Z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0x01010026B0F68663911C43AF34A480B0132509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