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3"/>
  </p:sldMasterIdLst>
  <p:notesMasterIdLst>
    <p:notesMasterId r:id="rId14"/>
  </p:notesMasterIdLst>
  <p:sldIdLst>
    <p:sldId id="256" r:id="rId4"/>
    <p:sldId id="274" r:id="rId5"/>
    <p:sldId id="283" r:id="rId6"/>
    <p:sldId id="281" r:id="rId7"/>
    <p:sldId id="279" r:id="rId8"/>
    <p:sldId id="277" r:id="rId9"/>
    <p:sldId id="276" r:id="rId10"/>
    <p:sldId id="278" r:id="rId11"/>
    <p:sldId id="264" r:id="rId12"/>
    <p:sldId id="265" r:id="rId13"/>
  </p:sldIdLst>
  <p:sldSz cx="12192000" cy="6858000"/>
  <p:notesSz cx="6858000" cy="9144000"/>
  <p:embeddedFontLst>
    <p:embeddedFont>
      <p:font typeface="Avenir Next LT Pro" panose="020B0504020202020204"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Source Sans Pro" panose="020B0503030403020204" pitchFamily="34" charset="0"/>
      <p:regular r:id="rId23"/>
      <p:bold r:id="rId24"/>
      <p:italic r:id="rId25"/>
      <p:boldItalic r:id="rId26"/>
    </p:embeddedFont>
    <p:embeddedFont>
      <p:font typeface="Source Sans Pro SemiBold" panose="020B0603030403020204" pitchFamily="34" charset="0"/>
      <p:regular r:id="rId27"/>
      <p:bold r:id="rId28"/>
      <p:italic r:id="rId29"/>
      <p:boldItalic r:id="rId30"/>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878"/>
    <p:restoredTop sz="93792" autoAdjust="0"/>
  </p:normalViewPr>
  <p:slideViewPr>
    <p:cSldViewPr snapToGrid="0">
      <p:cViewPr varScale="1">
        <p:scale>
          <a:sx n="67" d="100"/>
          <a:sy n="67" d="100"/>
        </p:scale>
        <p:origin x="1000" y="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1.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Myynti</c:v>
                </c:pt>
              </c:strCache>
            </c:strRef>
          </c:tx>
          <c:spPr>
            <a:solidFill>
              <a:schemeClr val="tx2"/>
            </a:solidFill>
            <a:ln w="15875">
              <a:solidFill>
                <a:schemeClr val="bg1"/>
              </a:solidFill>
            </a:ln>
          </c:spPr>
          <c:dPt>
            <c:idx val="0"/>
            <c:bubble3D val="0"/>
            <c:spPr>
              <a:solidFill>
                <a:schemeClr val="accent3"/>
              </a:solidFill>
              <a:ln w="15875">
                <a:solidFill>
                  <a:schemeClr val="bg1"/>
                </a:solidFill>
              </a:ln>
              <a:effectLst/>
            </c:spPr>
            <c:extLst>
              <c:ext xmlns:c16="http://schemas.microsoft.com/office/drawing/2014/chart" uri="{C3380CC4-5D6E-409C-BE32-E72D297353CC}">
                <c16:uniqueId val="{00000001-1946-6747-A607-89B5A7CB6485}"/>
              </c:ext>
            </c:extLst>
          </c:dPt>
          <c:dPt>
            <c:idx val="1"/>
            <c:bubble3D val="0"/>
            <c:spPr>
              <a:solidFill>
                <a:schemeClr val="accent1"/>
              </a:solidFill>
              <a:ln w="15875">
                <a:solidFill>
                  <a:schemeClr val="bg1"/>
                </a:solidFill>
              </a:ln>
              <a:effectLst/>
            </c:spPr>
            <c:extLst>
              <c:ext xmlns:c16="http://schemas.microsoft.com/office/drawing/2014/chart" uri="{C3380CC4-5D6E-409C-BE32-E72D297353CC}">
                <c16:uniqueId val="{00000003-1946-6747-A607-89B5A7CB6485}"/>
              </c:ext>
            </c:extLst>
          </c:dPt>
          <c:dPt>
            <c:idx val="2"/>
            <c:bubble3D val="0"/>
            <c:spPr>
              <a:solidFill>
                <a:srgbClr val="0070C0"/>
              </a:solidFill>
              <a:ln w="15875">
                <a:solidFill>
                  <a:schemeClr val="bg1"/>
                </a:solidFill>
              </a:ln>
              <a:effectLst/>
            </c:spPr>
            <c:extLst>
              <c:ext xmlns:c16="http://schemas.microsoft.com/office/drawing/2014/chart" uri="{C3380CC4-5D6E-409C-BE32-E72D297353CC}">
                <c16:uniqueId val="{00000004-D849-D847-A3AB-B802EE3BF21A}"/>
              </c:ext>
            </c:extLst>
          </c:dPt>
          <c:dPt>
            <c:idx val="3"/>
            <c:bubble3D val="0"/>
            <c:spPr>
              <a:solidFill>
                <a:schemeClr val="accent5"/>
              </a:solidFill>
              <a:ln w="15875">
                <a:solidFill>
                  <a:schemeClr val="bg1"/>
                </a:solidFill>
              </a:ln>
              <a:effectLst/>
            </c:spPr>
            <c:extLst>
              <c:ext xmlns:c16="http://schemas.microsoft.com/office/drawing/2014/chart" uri="{C3380CC4-5D6E-409C-BE32-E72D297353CC}">
                <c16:uniqueId val="{00000005-D849-D847-A3AB-B802EE3BF21A}"/>
              </c:ext>
            </c:extLst>
          </c:dPt>
          <c:dLbls>
            <c:dLbl>
              <c:idx val="0"/>
              <c:layout>
                <c:manualLayout>
                  <c:x val="-0.27249077897949475"/>
                  <c:y val="9.6998944674342613E-2"/>
                </c:manualLayout>
              </c:layout>
              <c:tx>
                <c:rich>
                  <a:bodyPr rot="0" spcFirstLastPara="1" vertOverflow="ellipsis" vert="horz" wrap="square" lIns="38100" tIns="19050" rIns="38100" bIns="19050" anchor="ctr" anchorCtr="1">
                    <a:spAutoFit/>
                  </a:bodyPr>
                  <a:lstStyle/>
                  <a:p>
                    <a:pPr>
                      <a:defRPr sz="4000" b="1" i="0" u="none" strike="noStrike" kern="1200" baseline="0">
                        <a:solidFill>
                          <a:schemeClr val="tx1"/>
                        </a:solidFill>
                        <a:latin typeface="Source Sans Pro SemiBold" panose="020B0503030403020204" pitchFamily="34" charset="0"/>
                        <a:ea typeface="+mn-ea"/>
                        <a:cs typeface="+mn-cs"/>
                      </a:defRPr>
                    </a:pPr>
                    <a:fld id="{47C8AF7F-8219-1941-9ABA-CD9463DA597B}" type="VALUE">
                      <a:rPr lang="en-US" b="1" i="0" smtClean="0">
                        <a:latin typeface="Source Sans Pro" panose="020B0503030403020204" pitchFamily="34" charset="0"/>
                      </a:rPr>
                      <a:pPr>
                        <a:defRPr sz="4000" b="1">
                          <a:solidFill>
                            <a:schemeClr val="tx1"/>
                          </a:solidFill>
                          <a:latin typeface="Source Sans Pro SemiBold" panose="020B0503030403020204" pitchFamily="34" charset="0"/>
                        </a:defRPr>
                      </a:pPr>
                      <a:t>[ARVO]</a:t>
                    </a:fld>
                    <a:r>
                      <a:rPr lang="en-US" sz="2000" b="1" i="0" u="none" strike="noStrike" kern="1200" baseline="0" dirty="0">
                        <a:solidFill>
                          <a:schemeClr val="tx1"/>
                        </a:solidFill>
                        <a:latin typeface="Source Sans Pro" panose="020B0503030403020204" pitchFamily="34" charset="0"/>
                      </a:rPr>
                      <a:t>%</a:t>
                    </a:r>
                  </a:p>
                </c:rich>
              </c:tx>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tx1"/>
                      </a:solidFill>
                      <a:latin typeface="Source Sans Pro SemiBold" panose="020B0503030403020204" pitchFamily="34" charset="0"/>
                      <a:ea typeface="+mn-ea"/>
                      <a:cs typeface="+mn-cs"/>
                    </a:defRPr>
                  </a:pPr>
                  <a:endParaRPr lang="fi-FI"/>
                </a:p>
              </c:txPr>
              <c:dLblPos val="bestFit"/>
              <c:showLegendKey val="0"/>
              <c:showVal val="1"/>
              <c:showCatName val="0"/>
              <c:showSerName val="0"/>
              <c:showPercent val="0"/>
              <c:showBubbleSize val="0"/>
              <c:extLst>
                <c:ext xmlns:c15="http://schemas.microsoft.com/office/drawing/2012/chart" uri="{CE6537A1-D6FC-4f65-9D91-7224C49458BB}">
                  <c15:layout>
                    <c:manualLayout>
                      <c:w val="0.25968104190956481"/>
                      <c:h val="0.25320036213102054"/>
                    </c:manualLayout>
                  </c15:layout>
                  <c15:dlblFieldTable/>
                  <c15:showDataLabelsRange val="0"/>
                </c:ext>
                <c:ext xmlns:c16="http://schemas.microsoft.com/office/drawing/2014/chart" uri="{C3380CC4-5D6E-409C-BE32-E72D297353CC}">
                  <c16:uniqueId val="{00000001-1946-6747-A607-89B5A7CB6485}"/>
                </c:ext>
              </c:extLst>
            </c:dLbl>
            <c:dLbl>
              <c:idx val="1"/>
              <c:layout>
                <c:manualLayout>
                  <c:x val="-0.20172179890305783"/>
                  <c:y val="-0.15749051134862788"/>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fld id="{BFEFB888-03B7-484E-BEDF-F755110860B6}" type="VALUE">
                      <a:rPr lang="en-US" sz="4000" b="1" i="0" smtClean="0">
                        <a:solidFill>
                          <a:schemeClr val="tx1"/>
                        </a:solidFill>
                        <a:latin typeface="Source Sans Pro" panose="020B0503030403020204" pitchFamily="34" charset="0"/>
                      </a:rPr>
                      <a:pPr>
                        <a:defRPr>
                          <a:solidFill>
                            <a:schemeClr val="tx1"/>
                          </a:solidFill>
                        </a:defRPr>
                      </a:pPr>
                      <a:t>[ARVO]</a:t>
                    </a:fld>
                    <a:r>
                      <a:rPr lang="en-US" sz="1500" b="1" i="0" dirty="0">
                        <a:solidFill>
                          <a:schemeClr val="tx1"/>
                        </a:solidFill>
                        <a:latin typeface="Source Sans Pro" panose="020B0503030403020204" pitchFamily="34" charset="0"/>
                      </a:rPr>
                      <a:t>%</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dLblPos val="bestFit"/>
              <c:showLegendKey val="0"/>
              <c:showVal val="1"/>
              <c:showCatName val="0"/>
              <c:showSerName val="0"/>
              <c:showPercent val="0"/>
              <c:showBubbleSize val="0"/>
              <c:extLst>
                <c:ext xmlns:c15="http://schemas.microsoft.com/office/drawing/2012/chart" uri="{CE6537A1-D6FC-4f65-9D91-7224C49458BB}">
                  <c15:layout>
                    <c:manualLayout>
                      <c:w val="0.34102985372130995"/>
                      <c:h val="0.23771951725418627"/>
                    </c:manualLayout>
                  </c15:layout>
                  <c15:dlblFieldTable/>
                  <c15:showDataLabelsRange val="0"/>
                </c:ext>
                <c:ext xmlns:c16="http://schemas.microsoft.com/office/drawing/2014/chart" uri="{C3380CC4-5D6E-409C-BE32-E72D297353CC}">
                  <c16:uniqueId val="{00000003-1946-6747-A607-89B5A7CB6485}"/>
                </c:ext>
              </c:extLst>
            </c:dLbl>
            <c:dLbl>
              <c:idx val="2"/>
              <c:layout>
                <c:manualLayout>
                  <c:x val="6.8959739724293201E-2"/>
                  <c:y val="-0.20889727748353007"/>
                </c:manualLayout>
              </c:layout>
              <c:tx>
                <c:rich>
                  <a:bodyPr rot="0" spcFirstLastPara="1" vertOverflow="ellipsis" vert="horz" wrap="square" lIns="38100" tIns="19050" rIns="38100" bIns="19050" anchor="ctr" anchorCtr="1">
                    <a:spAutoFit/>
                  </a:bodyPr>
                  <a:lstStyle/>
                  <a:p>
                    <a:pPr>
                      <a:defRPr sz="4000" b="1" i="0" u="none" strike="noStrike" kern="1200" baseline="0">
                        <a:solidFill>
                          <a:schemeClr val="tx1"/>
                        </a:solidFill>
                        <a:latin typeface="Source Sans Pro" panose="020B0503030403020204" pitchFamily="34" charset="0"/>
                        <a:ea typeface="+mn-ea"/>
                        <a:cs typeface="+mn-cs"/>
                      </a:defRPr>
                    </a:pPr>
                    <a:fld id="{D702FB36-56FE-3F41-9CEE-83F953BB6919}" type="VALUE">
                      <a:rPr lang="en-US" smtClean="0"/>
                      <a:pPr>
                        <a:defRPr sz="4000" b="1">
                          <a:solidFill>
                            <a:schemeClr val="tx1"/>
                          </a:solidFill>
                          <a:latin typeface="Source Sans Pro" panose="020B0503030403020204" pitchFamily="34" charset="0"/>
                        </a:defRPr>
                      </a:pPr>
                      <a:t>[ARVO]</a:t>
                    </a:fld>
                    <a:r>
                      <a:rPr lang="en-US" sz="2000" b="1" i="0" u="none" strike="noStrike" kern="1200" baseline="0" dirty="0">
                        <a:solidFill>
                          <a:schemeClr val="tx1"/>
                        </a:solidFill>
                        <a:latin typeface="Source Sans Pro" panose="020B0503030403020204" pitchFamily="34" charset="0"/>
                      </a:rPr>
                      <a:t>%</a:t>
                    </a:r>
                  </a:p>
                </c:rich>
              </c:tx>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tx1"/>
                      </a:solidFill>
                      <a:latin typeface="Source Sans Pro" panose="020B0503030403020204" pitchFamily="34" charset="0"/>
                      <a:ea typeface="+mn-ea"/>
                      <a:cs typeface="+mn-cs"/>
                    </a:defRPr>
                  </a:pPr>
                  <a:endParaRPr lang="fi-FI"/>
                </a:p>
              </c:txPr>
              <c:dLblPos val="bestFit"/>
              <c:showLegendKey val="0"/>
              <c:showVal val="1"/>
              <c:showCatName val="0"/>
              <c:showSerName val="0"/>
              <c:showPercent val="0"/>
              <c:showBubbleSize val="0"/>
              <c:extLst>
                <c:ext xmlns:c15="http://schemas.microsoft.com/office/drawing/2012/chart" uri="{CE6537A1-D6FC-4f65-9D91-7224C49458BB}">
                  <c15:layout>
                    <c:manualLayout>
                      <c:w val="0.24807723241689844"/>
                      <c:h val="0.25320036213102054"/>
                    </c:manualLayout>
                  </c15:layout>
                  <c15:dlblFieldTable/>
                  <c15:showDataLabelsRange val="0"/>
                </c:ext>
                <c:ext xmlns:c16="http://schemas.microsoft.com/office/drawing/2014/chart" uri="{C3380CC4-5D6E-409C-BE32-E72D297353CC}">
                  <c16:uniqueId val="{00000004-D849-D847-A3AB-B802EE3BF21A}"/>
                </c:ext>
              </c:extLst>
            </c:dLbl>
            <c:dLbl>
              <c:idx val="3"/>
              <c:layout>
                <c:manualLayout>
                  <c:x val="6.056587384138476E-2"/>
                  <c:y val="0.1871272133936614"/>
                </c:manualLayout>
              </c:layout>
              <c:tx>
                <c:rich>
                  <a:bodyPr rot="0" spcFirstLastPara="1" vertOverflow="ellipsis" vert="horz" wrap="square" lIns="38100" tIns="19050" rIns="38100" bIns="19050" anchor="ctr" anchorCtr="1">
                    <a:spAutoFit/>
                  </a:bodyPr>
                  <a:lstStyle/>
                  <a:p>
                    <a:pPr>
                      <a:defRPr sz="4000" b="1" i="0" u="none" strike="noStrike" kern="1200" baseline="0">
                        <a:solidFill>
                          <a:schemeClr val="tx1"/>
                        </a:solidFill>
                        <a:latin typeface="Source Sans Pro SemiBold" panose="020B0503030403020204" pitchFamily="34" charset="0"/>
                        <a:ea typeface="+mn-ea"/>
                        <a:cs typeface="+mn-cs"/>
                      </a:defRPr>
                    </a:pPr>
                    <a:fld id="{C46A0D13-9903-D140-A03D-DFC7B342F825}" type="VALUE">
                      <a:rPr lang="en-US" b="1" i="0" smtClean="0">
                        <a:latin typeface="Source Sans Pro" panose="020B0503030403020204" pitchFamily="34" charset="0"/>
                      </a:rPr>
                      <a:pPr>
                        <a:defRPr sz="4000" b="1">
                          <a:solidFill>
                            <a:schemeClr val="tx1"/>
                          </a:solidFill>
                          <a:latin typeface="Source Sans Pro SemiBold" panose="020B0503030403020204" pitchFamily="34" charset="0"/>
                        </a:defRPr>
                      </a:pPr>
                      <a:t>[ARVO]</a:t>
                    </a:fld>
                    <a:r>
                      <a:rPr lang="en-US" sz="2000" b="1" i="0" u="none" strike="noStrike" kern="1200" baseline="0" dirty="0">
                        <a:solidFill>
                          <a:schemeClr val="tx1"/>
                        </a:solidFill>
                        <a:latin typeface="Source Sans Pro" panose="020B0503030403020204" pitchFamily="34" charset="0"/>
                      </a:rPr>
                      <a:t>%</a:t>
                    </a:r>
                  </a:p>
                </c:rich>
              </c:tx>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tx1"/>
                      </a:solidFill>
                      <a:latin typeface="Source Sans Pro SemiBold" panose="020B0503030403020204" pitchFamily="34" charset="0"/>
                      <a:ea typeface="+mn-ea"/>
                      <a:cs typeface="+mn-cs"/>
                    </a:defRPr>
                  </a:pPr>
                  <a:endParaRPr lang="fi-FI"/>
                </a:p>
              </c:txPr>
              <c:dLblPos val="bestFit"/>
              <c:showLegendKey val="0"/>
              <c:showVal val="1"/>
              <c:showCatName val="0"/>
              <c:showSerName val="0"/>
              <c:showPercent val="0"/>
              <c:showBubbleSize val="0"/>
              <c:extLst>
                <c:ext xmlns:c15="http://schemas.microsoft.com/office/drawing/2012/chart" uri="{CE6537A1-D6FC-4f65-9D91-7224C49458BB}">
                  <c15:layout>
                    <c:manualLayout>
                      <c:w val="0.27861357318707308"/>
                      <c:h val="0.25320036213102054"/>
                    </c:manualLayout>
                  </c15:layout>
                  <c15:dlblFieldTable/>
                  <c15:showDataLabelsRange val="0"/>
                </c:ext>
                <c:ext xmlns:c16="http://schemas.microsoft.com/office/drawing/2014/chart" uri="{C3380CC4-5D6E-409C-BE32-E72D297353CC}">
                  <c16:uniqueId val="{00000005-D849-D847-A3AB-B802EE3BF21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I Green transition</c:v>
                </c:pt>
                <c:pt idx="1">
                  <c:v>II Digitalisation</c:v>
                </c:pt>
                <c:pt idx="2">
                  <c:v>III Employment and skills</c:v>
                </c:pt>
                <c:pt idx="3">
                  <c:v>IV Social and health care services</c:v>
                </c:pt>
              </c:strCache>
            </c:strRef>
          </c:cat>
          <c:val>
            <c:numRef>
              <c:f>Taul1!$B$2:$B$5</c:f>
              <c:numCache>
                <c:formatCode>General</c:formatCode>
                <c:ptCount val="4"/>
                <c:pt idx="0">
                  <c:v>38</c:v>
                </c:pt>
                <c:pt idx="1">
                  <c:v>10</c:v>
                </c:pt>
                <c:pt idx="2">
                  <c:v>32</c:v>
                </c:pt>
                <c:pt idx="3">
                  <c:v>19</c:v>
                </c:pt>
              </c:numCache>
            </c:numRef>
          </c:val>
          <c:extLst>
            <c:ext xmlns:c16="http://schemas.microsoft.com/office/drawing/2014/chart" uri="{C3380CC4-5D6E-409C-BE32-E72D297353CC}">
              <c16:uniqueId val="{00000004-1946-6747-A607-89B5A7CB6485}"/>
            </c:ext>
          </c:extLst>
        </c:ser>
        <c:ser>
          <c:idx val="1"/>
          <c:order val="1"/>
          <c:tx>
            <c:strRef>
              <c:f>Taul1!$C$1</c:f>
              <c:strCache>
                <c:ptCount val="1"/>
                <c:pt idx="0">
                  <c:v>Sarake2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D73C-4382-B62C-297285477B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B-D73C-4382-B62C-297285477B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D-D73C-4382-B62C-297285477B4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F-D73C-4382-B62C-297285477B45}"/>
              </c:ext>
            </c:extLst>
          </c:dPt>
          <c:cat>
            <c:strRef>
              <c:f>Taul1!$A$2:$A$5</c:f>
              <c:strCache>
                <c:ptCount val="4"/>
                <c:pt idx="0">
                  <c:v>I Green transition</c:v>
                </c:pt>
                <c:pt idx="1">
                  <c:v>II Digitalisation</c:v>
                </c:pt>
                <c:pt idx="2">
                  <c:v>III Employment and skills</c:v>
                </c:pt>
                <c:pt idx="3">
                  <c:v>IV Social and health care services</c:v>
                </c:pt>
              </c:strCache>
            </c:strRef>
          </c:cat>
          <c:val>
            <c:numRef>
              <c:f>Taul1!$C$2:$C$5</c:f>
              <c:numCache>
                <c:formatCode>General</c:formatCode>
                <c:ptCount val="4"/>
              </c:numCache>
            </c:numRef>
          </c:val>
          <c:extLst>
            <c:ext xmlns:c16="http://schemas.microsoft.com/office/drawing/2014/chart" uri="{C3380CC4-5D6E-409C-BE32-E72D297353CC}">
              <c16:uniqueId val="{00000008-946A-4944-BB0C-38BBD0704F07}"/>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i-FI"/>
          </a:p>
        </c:txPr>
      </c:legendEntry>
      <c:legendEntry>
        <c:idx val="1"/>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i-FI"/>
          </a:p>
        </c:txPr>
      </c:legendEntry>
      <c:legendEntry>
        <c:idx val="2"/>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i-FI"/>
          </a:p>
        </c:txPr>
      </c:legendEntry>
      <c:legendEntry>
        <c:idx val="3"/>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i-FI"/>
          </a:p>
        </c:txPr>
      </c:legendEntry>
      <c:layout>
        <c:manualLayout>
          <c:xMode val="edge"/>
          <c:yMode val="edge"/>
          <c:x val="0.64540279094115993"/>
          <c:y val="0.22066628141729397"/>
          <c:w val="0.35188137045920342"/>
          <c:h val="0.5909549108235836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Myynti</c:v>
                </c:pt>
              </c:strCache>
            </c:strRef>
          </c:tx>
          <c:spPr>
            <a:ln w="15875">
              <a:solidFill>
                <a:schemeClr val="bg1"/>
              </a:solidFill>
            </a:ln>
          </c:spPr>
          <c:dPt>
            <c:idx val="0"/>
            <c:bubble3D val="0"/>
            <c:spPr>
              <a:solidFill>
                <a:schemeClr val="accent1"/>
              </a:solidFill>
              <a:ln w="15875">
                <a:solidFill>
                  <a:schemeClr val="bg1"/>
                </a:solidFill>
              </a:ln>
              <a:effectLst/>
            </c:spPr>
            <c:extLst>
              <c:ext xmlns:c16="http://schemas.microsoft.com/office/drawing/2014/chart" uri="{C3380CC4-5D6E-409C-BE32-E72D297353CC}">
                <c16:uniqueId val="{00000001-F04B-0D48-920F-60F82CBF4C43}"/>
              </c:ext>
            </c:extLst>
          </c:dPt>
          <c:dPt>
            <c:idx val="1"/>
            <c:bubble3D val="0"/>
            <c:spPr>
              <a:solidFill>
                <a:schemeClr val="accent2"/>
              </a:solidFill>
              <a:ln w="15875">
                <a:solidFill>
                  <a:schemeClr val="bg1"/>
                </a:solidFill>
              </a:ln>
              <a:effectLst/>
            </c:spPr>
            <c:extLst>
              <c:ext xmlns:c16="http://schemas.microsoft.com/office/drawing/2014/chart" uri="{C3380CC4-5D6E-409C-BE32-E72D297353CC}">
                <c16:uniqueId val="{00000003-F04B-0D48-920F-60F82CBF4C43}"/>
              </c:ext>
            </c:extLst>
          </c:dPt>
          <c:dPt>
            <c:idx val="2"/>
            <c:bubble3D val="0"/>
            <c:spPr>
              <a:solidFill>
                <a:schemeClr val="accent3"/>
              </a:solidFill>
              <a:ln w="15875">
                <a:solidFill>
                  <a:schemeClr val="bg1"/>
                </a:solidFill>
              </a:ln>
              <a:effectLst/>
            </c:spPr>
            <c:extLst>
              <c:ext xmlns:c16="http://schemas.microsoft.com/office/drawing/2014/chart" uri="{C3380CC4-5D6E-409C-BE32-E72D297353CC}">
                <c16:uniqueId val="{00000005-F04B-0D48-920F-60F82CBF4C43}"/>
              </c:ext>
            </c:extLst>
          </c:dPt>
          <c:dLbls>
            <c:dLbl>
              <c:idx val="0"/>
              <c:layout>
                <c:manualLayout>
                  <c:x val="-0.13019211012657952"/>
                  <c:y val="0.19300743871835377"/>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r>
                      <a:rPr lang="en-US" sz="1200" b="1" i="0" dirty="0">
                        <a:solidFill>
                          <a:schemeClr val="tx1"/>
                        </a:solidFill>
                        <a:latin typeface="Source Sans Pro" panose="020B0503030403020204" pitchFamily="34" charset="0"/>
                      </a:rPr>
                      <a:t>€</a:t>
                    </a:r>
                    <a:fld id="{BFEFB888-03B7-484E-BEDF-F755110860B6}" type="VALUE">
                      <a:rPr lang="en-US" sz="3500" b="1" i="0" smtClean="0">
                        <a:solidFill>
                          <a:schemeClr val="tx1"/>
                        </a:solidFill>
                        <a:latin typeface="Source Sans Pro" panose="020B0503030403020204" pitchFamily="34" charset="0"/>
                      </a:rPr>
                      <a:pPr>
                        <a:defRPr>
                          <a:solidFill>
                            <a:schemeClr val="tx1"/>
                          </a:solidFill>
                        </a:defRPr>
                      </a:pPr>
                      <a:t>[ARVO]</a:t>
                    </a:fld>
                    <a:r>
                      <a:rPr lang="en-US" sz="1200" b="1" i="0" dirty="0">
                        <a:solidFill>
                          <a:schemeClr val="tx1"/>
                        </a:solidFill>
                        <a:latin typeface="Source Sans Pro" panose="020B0503030403020204" pitchFamily="34" charset="0"/>
                      </a:rPr>
                      <a:t>m</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dLblPos val="bestFit"/>
              <c:showLegendKey val="0"/>
              <c:showVal val="1"/>
              <c:showCatName val="0"/>
              <c:showSerName val="0"/>
              <c:showPercent val="0"/>
              <c:showBubbleSize val="0"/>
              <c:extLst>
                <c:ext xmlns:c15="http://schemas.microsoft.com/office/drawing/2012/chart" uri="{CE6537A1-D6FC-4f65-9D91-7224C49458BB}">
                  <c15:layout>
                    <c:manualLayout>
                      <c:w val="0.34102985372130995"/>
                      <c:h val="0.23771951725418627"/>
                    </c:manualLayout>
                  </c15:layout>
                  <c15:dlblFieldTable/>
                  <c15:showDataLabelsRange val="0"/>
                </c:ext>
                <c:ext xmlns:c16="http://schemas.microsoft.com/office/drawing/2014/chart" uri="{C3380CC4-5D6E-409C-BE32-E72D297353CC}">
                  <c16:uniqueId val="{00000001-F04B-0D48-920F-60F82CBF4C43}"/>
                </c:ext>
              </c:extLst>
            </c:dLbl>
            <c:dLbl>
              <c:idx val="1"/>
              <c:layout>
                <c:manualLayout>
                  <c:x val="-0.12974952001117471"/>
                  <c:y val="-0.2012560100994883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Source Sans Pro" panose="020B0503030403020204" pitchFamily="34" charset="0"/>
                        <a:ea typeface="+mn-ea"/>
                        <a:cs typeface="+mn-cs"/>
                      </a:defRPr>
                    </a:pPr>
                    <a:r>
                      <a:rPr lang="en-US" sz="1200" b="1" i="0" dirty="0">
                        <a:solidFill>
                          <a:schemeClr val="tx1"/>
                        </a:solidFill>
                        <a:latin typeface="Source Sans Pro" panose="020B0503030403020204" pitchFamily="34" charset="0"/>
                      </a:rPr>
                      <a:t>€</a:t>
                    </a:r>
                    <a:fld id="{BFFDCAFA-BF1E-0047-8E79-E363EE5D8C54}" type="VALUE">
                      <a:rPr lang="en-US" sz="3500" b="1" i="0" smtClean="0">
                        <a:solidFill>
                          <a:schemeClr val="tx1"/>
                        </a:solidFill>
                        <a:latin typeface="Source Sans Pro" panose="020B0503030403020204" pitchFamily="34" charset="0"/>
                      </a:rPr>
                      <a:pPr>
                        <a:defRPr b="1">
                          <a:latin typeface="Source Sans Pro" panose="020B0503030403020204" pitchFamily="34" charset="0"/>
                        </a:defRPr>
                      </a:pPr>
                      <a:t>[ARVO]</a:t>
                    </a:fld>
                    <a:r>
                      <a:rPr lang="en-US" sz="1200" b="1" i="0" dirty="0">
                        <a:solidFill>
                          <a:schemeClr val="tx1"/>
                        </a:solidFill>
                        <a:latin typeface="Source Sans Pro" panose="020B0503030403020204" pitchFamily="34" charset="0"/>
                      </a:rPr>
                      <a:t>m</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Source Sans Pro" panose="020B0503030403020204" pitchFamily="34" charset="0"/>
                      <a:ea typeface="+mn-ea"/>
                      <a:cs typeface="+mn-cs"/>
                    </a:defRPr>
                  </a:pPr>
                  <a:endParaRPr lang="fi-FI"/>
                </a:p>
              </c:txPr>
              <c:dLblPos val="bestFit"/>
              <c:showLegendKey val="0"/>
              <c:showVal val="1"/>
              <c:showCatName val="0"/>
              <c:showSerName val="0"/>
              <c:showPercent val="0"/>
              <c:showBubbleSize val="0"/>
              <c:extLst>
                <c:ext xmlns:c15="http://schemas.microsoft.com/office/drawing/2012/chart" uri="{CE6537A1-D6FC-4f65-9D91-7224C49458BB}">
                  <c15:layout>
                    <c:manualLayout>
                      <c:w val="0.34315383707666286"/>
                      <c:h val="0.28166989603504072"/>
                    </c:manualLayout>
                  </c15:layout>
                  <c15:dlblFieldTable/>
                  <c15:showDataLabelsRange val="0"/>
                </c:ext>
                <c:ext xmlns:c16="http://schemas.microsoft.com/office/drawing/2014/chart" uri="{C3380CC4-5D6E-409C-BE32-E72D297353CC}">
                  <c16:uniqueId val="{00000003-F04B-0D48-920F-60F82CBF4C43}"/>
                </c:ext>
              </c:extLst>
            </c:dLbl>
            <c:dLbl>
              <c:idx val="2"/>
              <c:tx>
                <c:rich>
                  <a:bodyPr rot="0" spcFirstLastPara="1" vertOverflow="ellipsis" vert="horz" wrap="square" lIns="38100" tIns="19050" rIns="38100" bIns="19050" anchor="ctr" anchorCtr="1">
                    <a:spAutoFit/>
                  </a:bodyPr>
                  <a:lstStyle/>
                  <a:p>
                    <a:pPr>
                      <a:defRPr sz="4000" b="1" i="0" u="none" strike="noStrike" kern="1200" baseline="0">
                        <a:solidFill>
                          <a:schemeClr val="tx1"/>
                        </a:solidFill>
                        <a:latin typeface="Source Sans Pro" panose="020B0503030403020204" pitchFamily="34" charset="0"/>
                        <a:ea typeface="+mn-ea"/>
                        <a:cs typeface="+mn-cs"/>
                      </a:defRPr>
                    </a:pPr>
                    <a:r>
                      <a:rPr lang="en-US" sz="1200" dirty="0"/>
                      <a:t>€</a:t>
                    </a:r>
                    <a:fld id="{EE7B1797-4999-5B42-B50C-BE4EA1E8845F}" type="VALUE">
                      <a:rPr lang="en-US" sz="3500" smtClean="0"/>
                      <a:pPr>
                        <a:defRPr sz="4000" b="1">
                          <a:solidFill>
                            <a:schemeClr val="tx1"/>
                          </a:solidFill>
                          <a:latin typeface="Source Sans Pro" panose="020B0503030403020204" pitchFamily="34" charset="0"/>
                        </a:defRPr>
                      </a:pPr>
                      <a:t>[ARVO]</a:t>
                    </a:fld>
                    <a:r>
                      <a:rPr lang="en-US" sz="1200" b="1" i="0" u="none" strike="noStrike" kern="1200" baseline="0" dirty="0">
                        <a:solidFill>
                          <a:schemeClr val="tx1"/>
                        </a:solidFill>
                        <a:latin typeface="Source Sans Pro" panose="020B0503030403020204" pitchFamily="34" charset="0"/>
                      </a:rPr>
                      <a:t>m</a:t>
                    </a:r>
                  </a:p>
                </c:rich>
              </c:tx>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tx1"/>
                      </a:solidFill>
                      <a:latin typeface="Source Sans Pro" panose="020B0503030403020204" pitchFamily="34" charset="0"/>
                      <a:ea typeface="+mn-ea"/>
                      <a:cs typeface="+mn-cs"/>
                    </a:defRPr>
                  </a:pPr>
                  <a:endParaRPr lang="fi-FI"/>
                </a:p>
              </c:txPr>
              <c:dLblPos val="ctr"/>
              <c:showLegendKey val="0"/>
              <c:showVal val="1"/>
              <c:showCatName val="0"/>
              <c:showSerName val="0"/>
              <c:showPercent val="0"/>
              <c:showBubbleSize val="0"/>
              <c:extLst>
                <c:ext xmlns:c15="http://schemas.microsoft.com/office/drawing/2012/chart" uri="{CE6537A1-D6FC-4f65-9D91-7224C49458BB}">
                  <c15:layout>
                    <c:manualLayout>
                      <c:w val="0.36282106753726939"/>
                      <c:h val="0.30621114842324626"/>
                    </c:manualLayout>
                  </c15:layout>
                  <c15:dlblFieldTable/>
                  <c15:showDataLabelsRange val="0"/>
                </c:ext>
                <c:ext xmlns:c16="http://schemas.microsoft.com/office/drawing/2014/chart" uri="{C3380CC4-5D6E-409C-BE32-E72D297353CC}">
                  <c16:uniqueId val="{00000005-F04B-0D48-920F-60F82CBF4C4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Taul1!$A$2:$A$4</c:f>
              <c:strCache>
                <c:ptCount val="2"/>
                <c:pt idx="0">
                  <c:v>Vihreä siirtymä</c:v>
                </c:pt>
                <c:pt idx="1">
                  <c:v>Digitaalinen siirtymä</c:v>
                </c:pt>
              </c:strCache>
            </c:strRef>
          </c:cat>
          <c:val>
            <c:numRef>
              <c:f>Taul1!$B$2:$B$4</c:f>
              <c:numCache>
                <c:formatCode>General</c:formatCode>
                <c:ptCount val="3"/>
                <c:pt idx="0">
                  <c:v>20</c:v>
                </c:pt>
                <c:pt idx="1">
                  <c:v>25</c:v>
                </c:pt>
                <c:pt idx="2">
                  <c:v>44</c:v>
                </c:pt>
              </c:numCache>
            </c:numRef>
          </c:val>
          <c:extLst>
            <c:ext xmlns:c16="http://schemas.microsoft.com/office/drawing/2014/chart" uri="{C3380CC4-5D6E-409C-BE32-E72D297353CC}">
              <c16:uniqueId val="{00000004-F04B-0D48-920F-60F82CBF4C4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Avenir Next LT Pro Demi" panose="020B0704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Taul6!$F$3:$F$17</c:f>
              <c:strCache>
                <c:ptCount val="15"/>
                <c:pt idx="0">
                  <c:v>Chemistry</c:v>
                </c:pt>
                <c:pt idx="1">
                  <c:v>Computational Science</c:v>
                </c:pt>
                <c:pt idx="2">
                  <c:v>Cell and Molecular Biology</c:v>
                </c:pt>
                <c:pt idx="3">
                  <c:v>Computer Science</c:v>
                </c:pt>
                <c:pt idx="4">
                  <c:v>Environmental Research</c:v>
                </c:pt>
                <c:pt idx="5">
                  <c:v>Environmental Engineering</c:v>
                </c:pt>
                <c:pt idx="6">
                  <c:v>Mechanical and Manufacturing Engineering</c:v>
                </c:pt>
                <c:pt idx="7">
                  <c:v>Automation and Systems Engineering</c:v>
                </c:pt>
                <c:pt idx="8">
                  <c:v>Meteorology and Atmospheric Sciences</c:v>
                </c:pt>
                <c:pt idx="9">
                  <c:v>Forestry Sciences</c:v>
                </c:pt>
                <c:pt idx="10">
                  <c:v>Geosciences</c:v>
                </c:pt>
                <c:pt idx="11">
                  <c:v>Remote Sensing</c:v>
                </c:pt>
                <c:pt idx="12">
                  <c:v>Computational Data Analysis</c:v>
                </c:pt>
                <c:pt idx="13">
                  <c:v>Geoinformatics</c:v>
                </c:pt>
                <c:pt idx="14">
                  <c:v>Environmental Science</c:v>
                </c:pt>
              </c:strCache>
            </c:strRef>
          </c:cat>
          <c:val>
            <c:numRef>
              <c:f>Taul6!$G$3:$G$17</c:f>
              <c:numCache>
                <c:formatCode>0%</c:formatCode>
                <c:ptCount val="15"/>
                <c:pt idx="0">
                  <c:v>2.553191489361702E-2</c:v>
                </c:pt>
                <c:pt idx="1">
                  <c:v>2.553191489361702E-2</c:v>
                </c:pt>
                <c:pt idx="2">
                  <c:v>2.553191489361702E-2</c:v>
                </c:pt>
                <c:pt idx="3">
                  <c:v>2.553191489361702E-2</c:v>
                </c:pt>
                <c:pt idx="4">
                  <c:v>2.553191489361702E-2</c:v>
                </c:pt>
                <c:pt idx="5">
                  <c:v>2.553191489361702E-2</c:v>
                </c:pt>
                <c:pt idx="6">
                  <c:v>2.9787234042553193E-2</c:v>
                </c:pt>
                <c:pt idx="7">
                  <c:v>3.4042553191489362E-2</c:v>
                </c:pt>
                <c:pt idx="8">
                  <c:v>3.4042553191489362E-2</c:v>
                </c:pt>
                <c:pt idx="9">
                  <c:v>3.4042553191489362E-2</c:v>
                </c:pt>
                <c:pt idx="10">
                  <c:v>3.8297872340425532E-2</c:v>
                </c:pt>
                <c:pt idx="11">
                  <c:v>3.8297872340425532E-2</c:v>
                </c:pt>
                <c:pt idx="12">
                  <c:v>3.8297872340425532E-2</c:v>
                </c:pt>
                <c:pt idx="13">
                  <c:v>4.2553191489361701E-2</c:v>
                </c:pt>
                <c:pt idx="14">
                  <c:v>4.6808510638297871E-2</c:v>
                </c:pt>
              </c:numCache>
            </c:numRef>
          </c:val>
          <c:extLst>
            <c:ext xmlns:c16="http://schemas.microsoft.com/office/drawing/2014/chart" uri="{C3380CC4-5D6E-409C-BE32-E72D297353CC}">
              <c16:uniqueId val="{00000000-355B-4407-A439-EF89583218F9}"/>
            </c:ext>
          </c:extLst>
        </c:ser>
        <c:dLbls>
          <c:showLegendKey val="0"/>
          <c:showVal val="0"/>
          <c:showCatName val="0"/>
          <c:showSerName val="0"/>
          <c:showPercent val="0"/>
          <c:showBubbleSize val="0"/>
        </c:dLbls>
        <c:gapWidth val="182"/>
        <c:axId val="801592384"/>
        <c:axId val="801592712"/>
      </c:barChart>
      <c:catAx>
        <c:axId val="80159238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venir Next LT Pro Demi" panose="020B0604020202020204" pitchFamily="34" charset="0"/>
                <a:ea typeface="+mn-ea"/>
                <a:cs typeface="+mn-cs"/>
              </a:defRPr>
            </a:pPr>
            <a:endParaRPr lang="fi-FI"/>
          </a:p>
        </c:txPr>
        <c:crossAx val="801592712"/>
        <c:crosses val="autoZero"/>
        <c:auto val="1"/>
        <c:lblAlgn val="ctr"/>
        <c:lblOffset val="100"/>
        <c:noMultiLvlLbl val="0"/>
      </c:catAx>
      <c:valAx>
        <c:axId val="801592712"/>
        <c:scaling>
          <c:orientation val="minMax"/>
        </c:scaling>
        <c:delete val="1"/>
        <c:axPos val="b"/>
        <c:numFmt formatCode="0%" sourceLinked="1"/>
        <c:majorTickMark val="none"/>
        <c:minorTickMark val="none"/>
        <c:tickLblPos val="nextTo"/>
        <c:crossAx val="801592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2FE78-0823-8D49-A87A-06E908DC8A95}" type="datetimeFigureOut">
              <a:rPr lang="fi-FI" smtClean="0"/>
              <a:t>16.10.2023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3AA4D-E09D-7942-B0E6-0E9369B94106}" type="slidenum">
              <a:rPr lang="fi-FI" smtClean="0"/>
              <a:t>‹#›</a:t>
            </a:fld>
            <a:endParaRPr lang="fi-FI"/>
          </a:p>
        </p:txBody>
      </p:sp>
    </p:spTree>
    <p:extLst>
      <p:ext uri="{BB962C8B-B14F-4D97-AF65-F5344CB8AC3E}">
        <p14:creationId xmlns:p14="http://schemas.microsoft.com/office/powerpoint/2010/main" val="2723908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Huom. Logot vaihdetaan uusiin ja englanninkielisiin</a:t>
            </a:r>
          </a:p>
        </p:txBody>
      </p:sp>
      <p:sp>
        <p:nvSpPr>
          <p:cNvPr id="4" name="Dian numeron paikkamerkki 3"/>
          <p:cNvSpPr>
            <a:spLocks noGrp="1"/>
          </p:cNvSpPr>
          <p:nvPr>
            <p:ph type="sldNum" sz="quarter" idx="5"/>
          </p:nvPr>
        </p:nvSpPr>
        <p:spPr/>
        <p:txBody>
          <a:bodyPr/>
          <a:lstStyle/>
          <a:p>
            <a:fld id="{EC03AA4D-E09D-7942-B0E6-0E9369B94106}" type="slidenum">
              <a:rPr lang="fi-FI" smtClean="0"/>
              <a:t>1</a:t>
            </a:fld>
            <a:endParaRPr lang="fi-FI"/>
          </a:p>
        </p:txBody>
      </p:sp>
    </p:spTree>
    <p:extLst>
      <p:ext uri="{BB962C8B-B14F-4D97-AF65-F5344CB8AC3E}">
        <p14:creationId xmlns:p14="http://schemas.microsoft.com/office/powerpoint/2010/main" val="2198448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Arial" panose="020B0604020202020204" pitchFamily="34" charset="0"/>
              </a:rPr>
              <a:t>The reforms and investments support both EU objectives and the goals outlined in country-specific recommendations</a:t>
            </a:r>
            <a:r>
              <a:rPr lang="en-US" sz="1200" b="0" i="0" dirty="0">
                <a:latin typeface="Source Sans Pro SemiBold" panose="020B0503030403020204" pitchFamily="34" charset="0"/>
                <a:ea typeface="Arial" panose="020B0604020202020204" pitchFamily="34" charset="0"/>
              </a:rPr>
              <a:t> for Finland in which, the EU Commission highlighted the need for investments required for what is known as the dual transition.</a:t>
            </a:r>
            <a:endParaRPr lang="fi-FI" b="0" i="0" dirty="0"/>
          </a:p>
        </p:txBody>
      </p:sp>
      <p:sp>
        <p:nvSpPr>
          <p:cNvPr id="4" name="Dian numeron paikkamerkki 3"/>
          <p:cNvSpPr>
            <a:spLocks noGrp="1"/>
          </p:cNvSpPr>
          <p:nvPr>
            <p:ph type="sldNum" sz="quarter" idx="5"/>
          </p:nvPr>
        </p:nvSpPr>
        <p:spPr/>
        <p:txBody>
          <a:bodyPr/>
          <a:lstStyle/>
          <a:p>
            <a:fld id="{EC03AA4D-E09D-7942-B0E6-0E9369B94106}" type="slidenum">
              <a:rPr lang="fi-FI" smtClean="0"/>
              <a:t>2</a:t>
            </a:fld>
            <a:endParaRPr lang="fi-FI"/>
          </a:p>
        </p:txBody>
      </p:sp>
    </p:spTree>
    <p:extLst>
      <p:ext uri="{BB962C8B-B14F-4D97-AF65-F5344CB8AC3E}">
        <p14:creationId xmlns:p14="http://schemas.microsoft.com/office/powerpoint/2010/main" val="371586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rgbClr val="000000"/>
                </a:solidFill>
                <a:effectLst/>
                <a:latin typeface="Source Sans Pro SemiBold" panose="020B0503030403020204" pitchFamily="34" charset="0"/>
              </a:rPr>
              <a:t>Finland’s Recovery and Resilience Plan </a:t>
            </a:r>
            <a:r>
              <a:rPr lang="en-US" b="0" dirty="0">
                <a:latin typeface="Source Sans Pro SemiBold" panose="020B0503030403020204" pitchFamily="34" charset="0"/>
              </a:rPr>
              <a:t>is part of the Sustainable Growth </a:t>
            </a:r>
            <a:r>
              <a:rPr lang="en-US" b="0" dirty="0" err="1">
                <a:latin typeface="Source Sans Pro SemiBold" panose="020B0503030403020204" pitchFamily="34" charset="0"/>
              </a:rPr>
              <a:t>Programme</a:t>
            </a:r>
            <a:r>
              <a:rPr lang="en-US" b="0" dirty="0">
                <a:latin typeface="Source Sans Pro SemiBold" panose="020B0503030403020204" pitchFamily="34" charset="0"/>
              </a:rPr>
              <a:t> for Finland. </a:t>
            </a:r>
            <a:r>
              <a:rPr lang="en-US" sz="1200" u="none" strike="noStrike" dirty="0">
                <a:solidFill>
                  <a:srgbClr val="000000"/>
                </a:solidFill>
                <a:effectLst/>
                <a:latin typeface="Source Sans Pro SemiBold" panose="020B0503030403020204" pitchFamily="34" charset="0"/>
              </a:rPr>
              <a:t>The national plan consists of four pillars: green transition, </a:t>
            </a:r>
            <a:r>
              <a:rPr lang="en-US" sz="1200" u="none" strike="noStrike" dirty="0" err="1">
                <a:solidFill>
                  <a:srgbClr val="000000"/>
                </a:solidFill>
                <a:effectLst/>
                <a:latin typeface="Source Sans Pro SemiBold" panose="020B0503030403020204" pitchFamily="34" charset="0"/>
              </a:rPr>
              <a:t>digitalisation</a:t>
            </a:r>
            <a:r>
              <a:rPr lang="en-US" sz="1200" u="none" strike="noStrike" dirty="0">
                <a:solidFill>
                  <a:srgbClr val="000000"/>
                </a:solidFill>
                <a:effectLst/>
                <a:latin typeface="Source Sans Pro SemiBold" panose="020B0503030403020204" pitchFamily="34" charset="0"/>
              </a:rPr>
              <a:t>, employment and skills, and social and health services.</a:t>
            </a:r>
          </a:p>
          <a:p>
            <a:endParaRPr lang="en-US" sz="1200" b="0" i="0" u="none" strike="noStrike" dirty="0">
              <a:solidFill>
                <a:srgbClr val="0F0F0F"/>
              </a:solidFill>
              <a:effectLst/>
              <a:latin typeface="myriad-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rgbClr val="000000"/>
                </a:solidFill>
                <a:effectLst/>
                <a:latin typeface="Source Sans Pro SemiBold" panose="020B0503030403020204" pitchFamily="34" charset="0"/>
              </a:rPr>
              <a:t>The Research Council of Finland implements the </a:t>
            </a:r>
            <a:r>
              <a:rPr lang="en-US" sz="1200" u="none" strike="noStrike" dirty="0" err="1">
                <a:solidFill>
                  <a:srgbClr val="000000"/>
                </a:solidFill>
                <a:effectLst/>
                <a:latin typeface="Source Sans Pro SemiBold" panose="020B0503030403020204" pitchFamily="34" charset="0"/>
              </a:rPr>
              <a:t>Programme</a:t>
            </a:r>
            <a:r>
              <a:rPr lang="en-US" sz="1200" u="none" strike="noStrike" dirty="0">
                <a:solidFill>
                  <a:srgbClr val="000000"/>
                </a:solidFill>
                <a:effectLst/>
                <a:latin typeface="Source Sans Pro SemiBold" panose="020B0503030403020204" pitchFamily="34" charset="0"/>
              </a:rPr>
              <a:t> for as part of the employment and skills pillar, to which approximately 32% of the funding has been allocated. It is important to note that despite having their own pillars,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rgbClr val="000000"/>
                </a:solidFill>
                <a:effectLst/>
                <a:latin typeface="Source Sans Pro SemiBold" panose="020B0503030403020204" pitchFamily="34" charset="0"/>
              </a:rPr>
              <a:t>the green and digital transition also cut across the components. Approximately 50% of the funding is allocated to the green transition, while over 20% goes to the digital transition.</a:t>
            </a:r>
            <a:endParaRPr lang="fi-FI" sz="1200" u="none" strike="noStrike" dirty="0">
              <a:solidFill>
                <a:srgbClr val="000000"/>
              </a:solidFill>
              <a:effectLst/>
              <a:latin typeface="Source Sans Pro SemiBold" panose="020B0503030403020204" pitchFamily="34" charset="0"/>
            </a:endParaRPr>
          </a:p>
          <a:p>
            <a:endParaRPr lang="en-US" sz="1200" u="none" strike="noStrike" dirty="0">
              <a:solidFill>
                <a:srgbClr val="000000"/>
              </a:solidFill>
              <a:effectLst/>
              <a:latin typeface="Source Sans Pro SemiBold" panose="020B0503030403020204" pitchFamily="34" charset="0"/>
            </a:endParaRPr>
          </a:p>
          <a:p>
            <a:endParaRPr lang="fi-FI" dirty="0"/>
          </a:p>
        </p:txBody>
      </p:sp>
      <p:sp>
        <p:nvSpPr>
          <p:cNvPr id="4" name="Dian numeron paikkamerkki 3"/>
          <p:cNvSpPr>
            <a:spLocks noGrp="1"/>
          </p:cNvSpPr>
          <p:nvPr>
            <p:ph type="sldNum" sz="quarter" idx="5"/>
          </p:nvPr>
        </p:nvSpPr>
        <p:spPr/>
        <p:txBody>
          <a:bodyPr/>
          <a:lstStyle/>
          <a:p>
            <a:fld id="{EC03AA4D-E09D-7942-B0E6-0E9369B94106}" type="slidenum">
              <a:rPr lang="fi-FI" smtClean="0"/>
              <a:t>3</a:t>
            </a:fld>
            <a:endParaRPr lang="fi-FI"/>
          </a:p>
        </p:txBody>
      </p:sp>
    </p:spTree>
    <p:extLst>
      <p:ext uri="{BB962C8B-B14F-4D97-AF65-F5344CB8AC3E}">
        <p14:creationId xmlns:p14="http://schemas.microsoft.com/office/powerpoint/2010/main" val="3875801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Arial" panose="020B0604020202020204" pitchFamily="34" charset="0"/>
              </a:rPr>
              <a:t>The Research Council of Finland implements three targets of the Finland’s Sustainable Growth </a:t>
            </a:r>
            <a:r>
              <a:rPr lang="en-US" sz="1200" dirty="0" err="1">
                <a:ea typeface="Arial" panose="020B0604020202020204" pitchFamily="34" charset="0"/>
              </a:rPr>
              <a:t>Programme</a:t>
            </a:r>
            <a:r>
              <a:rPr lang="en-US" sz="1200" dirty="0">
                <a:ea typeface="Arial" panose="020B0604020202020204" pitchFamily="34" charset="0"/>
              </a:rPr>
              <a:t>:</a:t>
            </a:r>
          </a:p>
          <a:p>
            <a:pPr marL="228600" indent="-228600">
              <a:lnSpc>
                <a:spcPct val="100000"/>
              </a:lnSpc>
              <a:buAutoNum type="arabicParenR"/>
            </a:pPr>
            <a:r>
              <a:rPr lang="en-US" sz="1200" dirty="0">
                <a:ea typeface="Arial" panose="020B0604020202020204" pitchFamily="34" charset="0"/>
              </a:rPr>
              <a:t>Research infrastructures and piloting supporting the green transition and </a:t>
            </a:r>
          </a:p>
          <a:p>
            <a:pPr marL="0" indent="0">
              <a:lnSpc>
                <a:spcPct val="100000"/>
              </a:lnSpc>
              <a:buNone/>
            </a:pPr>
            <a:r>
              <a:rPr lang="en-US" sz="1200" dirty="0">
                <a:ea typeface="Arial" panose="020B0604020202020204" pitchFamily="34" charset="0"/>
              </a:rPr>
              <a:t>investments in infrastructures supporting sustainable growth and </a:t>
            </a:r>
            <a:r>
              <a:rPr lang="en-US" sz="1200" dirty="0" err="1">
                <a:ea typeface="Arial" panose="020B0604020202020204" pitchFamily="34" charset="0"/>
              </a:rPr>
              <a:t>digitalisation</a:t>
            </a:r>
            <a:r>
              <a:rPr lang="en-US" sz="1200" dirty="0">
                <a:ea typeface="Arial" panose="020B0604020202020204" pitchFamily="34" charset="0"/>
              </a:rPr>
              <a:t> including</a:t>
            </a:r>
          </a:p>
          <a:p>
            <a:pPr marL="0" indent="0">
              <a:lnSpc>
                <a:spcPct val="100000"/>
              </a:lnSpc>
              <a:buNone/>
            </a:pPr>
            <a:r>
              <a:rPr lang="en-US" sz="1200" dirty="0">
                <a:ea typeface="Arial" panose="020B0604020202020204" pitchFamily="34" charset="0"/>
              </a:rPr>
              <a:t>2) Competitive funding for local research infrastructures and</a:t>
            </a:r>
          </a:p>
          <a:p>
            <a:pPr marL="0" indent="0">
              <a:lnSpc>
                <a:spcPct val="100000"/>
              </a:lnSpc>
              <a:buNone/>
            </a:pPr>
            <a:r>
              <a:rPr lang="en-US" sz="1200" dirty="0">
                <a:ea typeface="Arial" panose="020B0604020202020204" pitchFamily="34" charset="0"/>
              </a:rPr>
              <a:t>3) Competitive funding for national research infrastructures</a:t>
            </a:r>
            <a:endParaRPr lang="en-US" b="0" i="0" dirty="0">
              <a:solidFill>
                <a:srgbClr val="374151"/>
              </a:solidFill>
              <a:effectLst/>
              <a:latin typeface="Söhne"/>
            </a:endParaRPr>
          </a:p>
          <a:p>
            <a:endParaRPr lang="en-US" b="0" i="0" dirty="0">
              <a:solidFill>
                <a:srgbClr val="374151"/>
              </a:solidFill>
              <a:effectLst/>
              <a:latin typeface="Söhne"/>
            </a:endParaRPr>
          </a:p>
          <a:p>
            <a:r>
              <a:rPr lang="en-US" b="0" i="0" dirty="0">
                <a:solidFill>
                  <a:srgbClr val="374151"/>
                </a:solidFill>
                <a:effectLst/>
                <a:latin typeface="Söhne"/>
              </a:rPr>
              <a:t>Business Finland implements the Sustainable Growth </a:t>
            </a:r>
            <a:r>
              <a:rPr lang="en-US" b="0" i="0" dirty="0" err="1">
                <a:solidFill>
                  <a:srgbClr val="374151"/>
                </a:solidFill>
                <a:effectLst/>
                <a:latin typeface="Söhne"/>
              </a:rPr>
              <a:t>Programme</a:t>
            </a:r>
            <a:r>
              <a:rPr lang="en-US" b="0" i="0" dirty="0">
                <a:solidFill>
                  <a:srgbClr val="374151"/>
                </a:solidFill>
                <a:effectLst/>
                <a:latin typeface="Söhne"/>
              </a:rPr>
              <a:t> in collaboration with the Research Council of Finland. Therefore, this event has also been </a:t>
            </a:r>
            <a:r>
              <a:rPr lang="en-US" b="0" i="0" dirty="0" err="1">
                <a:solidFill>
                  <a:srgbClr val="374151"/>
                </a:solidFill>
                <a:effectLst/>
                <a:latin typeface="Söhne"/>
              </a:rPr>
              <a:t>organised</a:t>
            </a:r>
            <a:r>
              <a:rPr lang="en-US" b="0" i="0" dirty="0">
                <a:solidFill>
                  <a:srgbClr val="374151"/>
                </a:solidFill>
                <a:effectLst/>
                <a:latin typeface="Söhne"/>
              </a:rPr>
              <a:t> in collaboration.</a:t>
            </a:r>
            <a:endParaRPr lang="fi-FI" b="1" dirty="0"/>
          </a:p>
        </p:txBody>
      </p:sp>
      <p:sp>
        <p:nvSpPr>
          <p:cNvPr id="4" name="Dian numeron paikkamerkki 3"/>
          <p:cNvSpPr>
            <a:spLocks noGrp="1"/>
          </p:cNvSpPr>
          <p:nvPr>
            <p:ph type="sldNum" sz="quarter" idx="5"/>
          </p:nvPr>
        </p:nvSpPr>
        <p:spPr/>
        <p:txBody>
          <a:bodyPr/>
          <a:lstStyle/>
          <a:p>
            <a:fld id="{EC03AA4D-E09D-7942-B0E6-0E9369B94106}" type="slidenum">
              <a:rPr lang="fi-FI" smtClean="0"/>
              <a:t>4</a:t>
            </a:fld>
            <a:endParaRPr lang="fi-FI"/>
          </a:p>
        </p:txBody>
      </p:sp>
    </p:spTree>
    <p:extLst>
      <p:ext uri="{BB962C8B-B14F-4D97-AF65-F5344CB8AC3E}">
        <p14:creationId xmlns:p14="http://schemas.microsoft.com/office/powerpoint/2010/main" val="2411508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a:r>
              <a:rPr lang="en-GB" b="0" i="0" noProof="0" dirty="0">
                <a:solidFill>
                  <a:srgbClr val="1D1D1D"/>
                </a:solidFill>
                <a:effectLst/>
                <a:latin typeface="Source Sans 3"/>
              </a:rPr>
              <a:t>In addition to the requirement of projects complying with relevant EU and national environmental legislation, the projects to be funded must comply with the DNSH principle, which states that projects must not cause significant harm to the six environmental objectives defined in the EU Taxonomy Regulation.</a:t>
            </a:r>
          </a:p>
          <a:p>
            <a:pPr algn="l"/>
            <a:endParaRPr lang="en-GB" b="0" i="0" noProof="0" dirty="0">
              <a:solidFill>
                <a:srgbClr val="1D1D1D"/>
              </a:solidFill>
              <a:effectLst/>
              <a:latin typeface="Source Sans 3"/>
            </a:endParaRPr>
          </a:p>
          <a:p>
            <a:pPr algn="l"/>
            <a:r>
              <a:rPr lang="en-GB" b="0" i="0" noProof="0" dirty="0">
                <a:solidFill>
                  <a:srgbClr val="1D1D1D"/>
                </a:solidFill>
                <a:effectLst/>
                <a:latin typeface="Source Sans 3"/>
              </a:rPr>
              <a:t>This has been evaluated for each of the eligible applications through six different aspects: (1) mitigation of climate change, (2) adaptation to climate change, (3) sustainable use and protection of water and marine resources, (4) transition to a circular economy, including prevention and recycling of waste, (5) prevention and control of environmental pollution, and (6) protection and restoration of biodiversity and ecosystems.</a:t>
            </a:r>
          </a:p>
          <a:p>
            <a:endParaRPr lang="en-GB" noProof="0" dirty="0"/>
          </a:p>
        </p:txBody>
      </p:sp>
      <p:sp>
        <p:nvSpPr>
          <p:cNvPr id="4" name="Dian numeron paikkamerkki 3"/>
          <p:cNvSpPr>
            <a:spLocks noGrp="1"/>
          </p:cNvSpPr>
          <p:nvPr>
            <p:ph type="sldNum" sz="quarter" idx="5"/>
          </p:nvPr>
        </p:nvSpPr>
        <p:spPr/>
        <p:txBody>
          <a:bodyPr/>
          <a:lstStyle/>
          <a:p>
            <a:fld id="{EC03AA4D-E09D-7942-B0E6-0E9369B94106}" type="slidenum">
              <a:rPr lang="fi-FI" smtClean="0"/>
              <a:t>5</a:t>
            </a:fld>
            <a:endParaRPr lang="fi-FI"/>
          </a:p>
        </p:txBody>
      </p:sp>
    </p:spTree>
    <p:extLst>
      <p:ext uri="{BB962C8B-B14F-4D97-AF65-F5344CB8AC3E}">
        <p14:creationId xmlns:p14="http://schemas.microsoft.com/office/powerpoint/2010/main" val="355570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noProof="0" dirty="0"/>
              <a:t>The total 89 million euros of RRF funding granted by the Research Council of Finland has been distributed to the three targets presented in an earlier slide: </a:t>
            </a:r>
          </a:p>
          <a:p>
            <a:endParaRPr lang="en-GB" noProof="0" dirty="0"/>
          </a:p>
          <a:p>
            <a:r>
              <a:rPr lang="en-GB" noProof="0" dirty="0"/>
              <a:t>44 million euros has been allocated to 29 consortia and 101 beneficiaries conducting research in key areas of green and digital transition</a:t>
            </a:r>
          </a:p>
          <a:p>
            <a:endParaRPr lang="en-GB" noProof="0" dirty="0"/>
          </a:p>
          <a:p>
            <a:r>
              <a:rPr lang="en-GB" noProof="0" dirty="0"/>
              <a:t>20 million has been allocated to 8 consortia and 44 beneficiaries hosting and developing national research infrastructures</a:t>
            </a:r>
          </a:p>
          <a:p>
            <a:endParaRPr lang="en-GB" noProof="0" dirty="0"/>
          </a:p>
          <a:p>
            <a:r>
              <a:rPr lang="en-GB" noProof="0" dirty="0"/>
              <a:t>25 million has been allocated to 19 consortia and 36 beneficiaries hosting and developing local research infrastructures</a:t>
            </a:r>
          </a:p>
        </p:txBody>
      </p:sp>
      <p:sp>
        <p:nvSpPr>
          <p:cNvPr id="4" name="Dian numeron paikkamerkki 3"/>
          <p:cNvSpPr>
            <a:spLocks noGrp="1"/>
          </p:cNvSpPr>
          <p:nvPr>
            <p:ph type="sldNum" sz="quarter" idx="5"/>
          </p:nvPr>
        </p:nvSpPr>
        <p:spPr/>
        <p:txBody>
          <a:bodyPr/>
          <a:lstStyle/>
          <a:p>
            <a:fld id="{EC03AA4D-E09D-7942-B0E6-0E9369B94106}" type="slidenum">
              <a:rPr lang="fi-FI" smtClean="0"/>
              <a:t>6</a:t>
            </a:fld>
            <a:endParaRPr lang="fi-FI"/>
          </a:p>
        </p:txBody>
      </p:sp>
    </p:spTree>
    <p:extLst>
      <p:ext uri="{BB962C8B-B14F-4D97-AF65-F5344CB8AC3E}">
        <p14:creationId xmlns:p14="http://schemas.microsoft.com/office/powerpoint/2010/main" val="1947175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The Research Council of Finland typically provides funding for national research infrastructures. Consequently, the distribution of RRF funding for national research infrastructures across Finland as a whole is straightforward: 100% of the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r>
              <a:rPr lang="en-US" dirty="0"/>
              <a:t>Thanks to the opportunities created by the Recovery and Resilience Facility, the Research Council of Finland has, for the first time, been able to allocate funding for local research infrastructures. This type of funding was previously unavailable, as reflected in the map showing the widespread distribution of RRF funding across eight Finnish regions.</a:t>
            </a:r>
          </a:p>
          <a:p>
            <a:endParaRPr lang="en-US" b="0" i="0" dirty="0">
              <a:solidFill>
                <a:srgbClr val="374151"/>
              </a:solidFill>
              <a:effectLst/>
              <a:latin typeface="Söhne"/>
            </a:endParaRPr>
          </a:p>
          <a:p>
            <a:r>
              <a:rPr lang="en-US" b="0" i="0" dirty="0">
                <a:solidFill>
                  <a:srgbClr val="374151"/>
                </a:solidFill>
                <a:effectLst/>
                <a:latin typeface="Söhne"/>
              </a:rPr>
              <a:t>The RRF funding has primarily been awarded to Finnish universities and government research institutes. Given that many of the institutes have their headquarters in the capital region, and two of Finland's largest universities, the University of Helsinki and Aalto University, are located there, 72% of the RRF funding for key areas of green and digital transition has been allocated to the </a:t>
            </a:r>
            <a:r>
              <a:rPr lang="en-US" b="0" i="0" dirty="0" err="1">
                <a:solidFill>
                  <a:srgbClr val="374151"/>
                </a:solidFill>
                <a:effectLst/>
                <a:latin typeface="Söhne"/>
              </a:rPr>
              <a:t>Uusimaa</a:t>
            </a:r>
            <a:r>
              <a:rPr lang="en-US" b="0" i="0" dirty="0">
                <a:solidFill>
                  <a:srgbClr val="374151"/>
                </a:solidFill>
                <a:effectLst/>
                <a:latin typeface="Söhne"/>
              </a:rPr>
              <a:t> region. Funding has also been distributed to regions where other Finnish universities are situated.</a:t>
            </a:r>
            <a:endParaRPr lang="fi-FI" dirty="0"/>
          </a:p>
        </p:txBody>
      </p:sp>
      <p:sp>
        <p:nvSpPr>
          <p:cNvPr id="4" name="Dian numeron paikkamerkki 3"/>
          <p:cNvSpPr>
            <a:spLocks noGrp="1"/>
          </p:cNvSpPr>
          <p:nvPr>
            <p:ph type="sldNum" sz="quarter" idx="5"/>
          </p:nvPr>
        </p:nvSpPr>
        <p:spPr/>
        <p:txBody>
          <a:bodyPr/>
          <a:lstStyle/>
          <a:p>
            <a:fld id="{EC03AA4D-E09D-7942-B0E6-0E9369B94106}" type="slidenum">
              <a:rPr lang="fi-FI" smtClean="0"/>
              <a:t>7</a:t>
            </a:fld>
            <a:endParaRPr lang="fi-FI"/>
          </a:p>
        </p:txBody>
      </p:sp>
    </p:spTree>
    <p:extLst>
      <p:ext uri="{BB962C8B-B14F-4D97-AF65-F5344CB8AC3E}">
        <p14:creationId xmlns:p14="http://schemas.microsoft.com/office/powerpoint/2010/main" val="906815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noProof="0" dirty="0" err="1"/>
              <a:t>Graafi</a:t>
            </a:r>
            <a:r>
              <a:rPr lang="en-GB" noProof="0" dirty="0"/>
              <a:t> </a:t>
            </a:r>
            <a:r>
              <a:rPr lang="en-GB" noProof="0" dirty="0" err="1"/>
              <a:t>tulossa</a:t>
            </a:r>
            <a:r>
              <a:rPr lang="en-GB" noProof="0" dirty="0"/>
              <a:t> </a:t>
            </a:r>
            <a:r>
              <a:rPr lang="en-GB" noProof="0" dirty="0" err="1"/>
              <a:t>englanniksi</a:t>
            </a:r>
            <a:endParaRPr lang="en-GB" noProof="0" dirty="0"/>
          </a:p>
          <a:p>
            <a:endParaRPr lang="en-GB" noProof="0" dirty="0"/>
          </a:p>
          <a:p>
            <a:r>
              <a:rPr lang="en-GB" noProof="0" dirty="0"/>
              <a:t>The Research Council of Finland’s RRF programme brings together 56 high-quality research and research infrastructure projects with high societal relevance, encompassing over 80 research fields relevant to the green and digital dual transition.</a:t>
            </a:r>
          </a:p>
          <a:p>
            <a:endParaRPr lang="en-GB" noProof="0" dirty="0"/>
          </a:p>
        </p:txBody>
      </p:sp>
      <p:sp>
        <p:nvSpPr>
          <p:cNvPr id="4" name="Dian numeron paikkamerkki 3"/>
          <p:cNvSpPr>
            <a:spLocks noGrp="1"/>
          </p:cNvSpPr>
          <p:nvPr>
            <p:ph type="sldNum" sz="quarter" idx="5"/>
          </p:nvPr>
        </p:nvSpPr>
        <p:spPr/>
        <p:txBody>
          <a:bodyPr/>
          <a:lstStyle/>
          <a:p>
            <a:fld id="{EC03AA4D-E09D-7942-B0E6-0E9369B94106}" type="slidenum">
              <a:rPr lang="fi-FI" smtClean="0"/>
              <a:t>8</a:t>
            </a:fld>
            <a:endParaRPr lang="fi-FI"/>
          </a:p>
        </p:txBody>
      </p:sp>
    </p:spTree>
    <p:extLst>
      <p:ext uri="{BB962C8B-B14F-4D97-AF65-F5344CB8AC3E}">
        <p14:creationId xmlns:p14="http://schemas.microsoft.com/office/powerpoint/2010/main" val="3759944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noProof="0" dirty="0"/>
              <a:t>The broad range of research topics and research infrastructures funded by the Research Council of Finland will be presented later today during the networking session. We hope that you will be able to participate also in that session of the event.</a:t>
            </a:r>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noProof="0" dirty="0">
                <a:solidFill>
                  <a:schemeClr val="bg1"/>
                </a:solidFill>
                <a:effectLst/>
                <a:latin typeface="Source Sans Pro SemiBold" panose="020B0503030403020204" pitchFamily="34" charset="0"/>
              </a:rPr>
              <a:t>The RRF-funded research projects and research infrastructures create new centres of expertise, accomplish extensive goals and represent the highest level of Finnish research in terms of achieving the objectives.</a:t>
            </a:r>
          </a:p>
          <a:p>
            <a:endParaRPr lang="en-GB" noProof="0" dirty="0"/>
          </a:p>
        </p:txBody>
      </p:sp>
      <p:sp>
        <p:nvSpPr>
          <p:cNvPr id="4" name="Dian numeron paikkamerkki 3"/>
          <p:cNvSpPr>
            <a:spLocks noGrp="1"/>
          </p:cNvSpPr>
          <p:nvPr>
            <p:ph type="sldNum" sz="quarter" idx="5"/>
          </p:nvPr>
        </p:nvSpPr>
        <p:spPr/>
        <p:txBody>
          <a:bodyPr/>
          <a:lstStyle/>
          <a:p>
            <a:fld id="{EC03AA4D-E09D-7942-B0E6-0E9369B94106}" type="slidenum">
              <a:rPr lang="fi-FI" smtClean="0"/>
              <a:t>9</a:t>
            </a:fld>
            <a:endParaRPr lang="fi-FI"/>
          </a:p>
        </p:txBody>
      </p:sp>
    </p:spTree>
    <p:extLst>
      <p:ext uri="{BB962C8B-B14F-4D97-AF65-F5344CB8AC3E}">
        <p14:creationId xmlns:p14="http://schemas.microsoft.com/office/powerpoint/2010/main" val="1933652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11.sv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3.jpg"/><Relationship Id="rId4" Type="http://schemas.openxmlformats.org/officeDocument/2006/relationships/image" Target="../media/image12.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3.jpg"/><Relationship Id="rId4" Type="http://schemas.openxmlformats.org/officeDocument/2006/relationships/image" Target="../media/image12.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3.jpg"/><Relationship Id="rId4" Type="http://schemas.openxmlformats.org/officeDocument/2006/relationships/image" Target="../media/image12.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0535C92-5018-BF66-446C-ACC7AE2730A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06000" y="0"/>
            <a:ext cx="2286000" cy="6858000"/>
          </a:xfrm>
          <a:prstGeom prst="rect">
            <a:avLst/>
          </a:prstGeom>
        </p:spPr>
      </p:pic>
      <p:sp>
        <p:nvSpPr>
          <p:cNvPr id="2" name="Otsikko 1">
            <a:extLst>
              <a:ext uri="{FF2B5EF4-FFF2-40B4-BE49-F238E27FC236}">
                <a16:creationId xmlns:a16="http://schemas.microsoft.com/office/drawing/2014/main" id="{21C480EF-42DA-A534-F1A7-C783CEF59E55}"/>
              </a:ext>
            </a:extLst>
          </p:cNvPr>
          <p:cNvSpPr>
            <a:spLocks noGrp="1"/>
          </p:cNvSpPr>
          <p:nvPr>
            <p:ph type="ctrTitle" hasCustomPrompt="1"/>
          </p:nvPr>
        </p:nvSpPr>
        <p:spPr>
          <a:xfrm>
            <a:off x="672568" y="2713745"/>
            <a:ext cx="7130006" cy="2387600"/>
          </a:xfrm>
        </p:spPr>
        <p:txBody>
          <a:bodyPr anchor="b">
            <a:normAutofit/>
          </a:bodyPr>
          <a:lstStyle>
            <a:lvl1pPr algn="l">
              <a:defRPr sz="3800" b="0">
                <a:solidFill>
                  <a:schemeClr val="bg1"/>
                </a:solidFill>
              </a:defRPr>
            </a:lvl1pPr>
          </a:lstStyle>
          <a:p>
            <a:r>
              <a:rPr lang="fi-FI" dirty="0"/>
              <a:t>Esityksen otsikko </a:t>
            </a:r>
            <a:r>
              <a:rPr lang="fi-FI" dirty="0" err="1"/>
              <a:t>Source</a:t>
            </a:r>
            <a:r>
              <a:rPr lang="fi-FI" dirty="0"/>
              <a:t> </a:t>
            </a:r>
            <a:r>
              <a:rPr lang="fi-FI" dirty="0" err="1"/>
              <a:t>Sans</a:t>
            </a:r>
            <a:r>
              <a:rPr lang="fi-FI" dirty="0"/>
              <a:t> Pro </a:t>
            </a:r>
            <a:r>
              <a:rPr lang="fi-FI" dirty="0" err="1"/>
              <a:t>Semibold</a:t>
            </a:r>
            <a:r>
              <a:rPr lang="fi-FI" dirty="0"/>
              <a:t> 38 pt. </a:t>
            </a:r>
            <a:r>
              <a:rPr lang="fi-FI" dirty="0" err="1"/>
              <a:t>sit</a:t>
            </a:r>
            <a:r>
              <a:rPr lang="fi-FI" dirty="0"/>
              <a:t> </a:t>
            </a:r>
            <a:r>
              <a:rPr lang="fi-FI" dirty="0" err="1"/>
              <a:t>amet</a:t>
            </a:r>
            <a:r>
              <a:rPr lang="fi-FI" dirty="0"/>
              <a:t> </a:t>
            </a:r>
            <a:r>
              <a:rPr lang="fi-FI" dirty="0" err="1"/>
              <a:t>consectetur</a:t>
            </a:r>
            <a:r>
              <a:rPr lang="fi-FI" dirty="0"/>
              <a:t> </a:t>
            </a:r>
            <a:r>
              <a:rPr lang="fi-FI" dirty="0" err="1"/>
              <a:t>adipiscing</a:t>
            </a:r>
            <a:r>
              <a:rPr lang="fi-FI" dirty="0"/>
              <a:t> </a:t>
            </a:r>
            <a:r>
              <a:rPr lang="fi-FI" dirty="0" err="1"/>
              <a:t>elitest</a:t>
            </a:r>
            <a:endParaRPr lang="fi-FI" dirty="0"/>
          </a:p>
        </p:txBody>
      </p:sp>
      <p:sp>
        <p:nvSpPr>
          <p:cNvPr id="3" name="Alaotsikko 2">
            <a:extLst>
              <a:ext uri="{FF2B5EF4-FFF2-40B4-BE49-F238E27FC236}">
                <a16:creationId xmlns:a16="http://schemas.microsoft.com/office/drawing/2014/main" id="{B4E7B8B6-0B86-13B3-68E4-C0C4FB562EED}"/>
              </a:ext>
            </a:extLst>
          </p:cNvPr>
          <p:cNvSpPr>
            <a:spLocks noGrp="1"/>
          </p:cNvSpPr>
          <p:nvPr>
            <p:ph type="subTitle" idx="1" hasCustomPrompt="1"/>
          </p:nvPr>
        </p:nvSpPr>
        <p:spPr>
          <a:xfrm>
            <a:off x="672568" y="5455707"/>
            <a:ext cx="7130006" cy="778232"/>
          </a:xfrm>
        </p:spPr>
        <p:txBody>
          <a:bodyPr anchor="t">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Apuotsikko </a:t>
            </a:r>
            <a:r>
              <a:rPr lang="fi-FI" dirty="0" err="1"/>
              <a:t>Source</a:t>
            </a:r>
            <a:r>
              <a:rPr lang="fi-FI" dirty="0"/>
              <a:t> </a:t>
            </a:r>
            <a:r>
              <a:rPr lang="fi-FI" dirty="0" err="1"/>
              <a:t>Sans</a:t>
            </a:r>
            <a:r>
              <a:rPr lang="fi-FI" dirty="0"/>
              <a:t> Pro </a:t>
            </a:r>
            <a:r>
              <a:rPr lang="fi-FI" dirty="0" err="1"/>
              <a:t>Regular</a:t>
            </a:r>
            <a:r>
              <a:rPr lang="fi-FI" dirty="0"/>
              <a:t> 16 pt. </a:t>
            </a:r>
            <a:r>
              <a:rPr lang="fi-FI" dirty="0" err="1"/>
              <a:t>bibendum</a:t>
            </a:r>
            <a:r>
              <a:rPr lang="fi-FI" dirty="0"/>
              <a:t> </a:t>
            </a:r>
            <a:r>
              <a:rPr lang="fi-FI" dirty="0" err="1"/>
              <a:t>orci</a:t>
            </a:r>
            <a:r>
              <a:rPr lang="fi-FI" dirty="0"/>
              <a:t> elit </a:t>
            </a:r>
            <a:r>
              <a:rPr lang="fi-FI" dirty="0" err="1"/>
              <a:t>pellentesque</a:t>
            </a:r>
            <a:endParaRPr lang="fi-FI" dirty="0"/>
          </a:p>
        </p:txBody>
      </p:sp>
      <p:sp>
        <p:nvSpPr>
          <p:cNvPr id="11" name="Päivämäärän paikkamerkki 3">
            <a:extLst>
              <a:ext uri="{FF2B5EF4-FFF2-40B4-BE49-F238E27FC236}">
                <a16:creationId xmlns:a16="http://schemas.microsoft.com/office/drawing/2014/main" id="{3CB44343-8853-76AA-B10F-7260809DCDA7}"/>
              </a:ext>
            </a:extLst>
          </p:cNvPr>
          <p:cNvSpPr>
            <a:spLocks noGrp="1"/>
          </p:cNvSpPr>
          <p:nvPr>
            <p:ph type="dt" sz="half" idx="2"/>
          </p:nvPr>
        </p:nvSpPr>
        <p:spPr>
          <a:xfrm>
            <a:off x="9031147" y="6311900"/>
            <a:ext cx="874853" cy="365125"/>
          </a:xfrm>
          <a:prstGeom prst="rect">
            <a:avLst/>
          </a:prstGeom>
        </p:spPr>
        <p:txBody>
          <a:bodyPr vert="horz" lIns="91440" tIns="45720" rIns="91440" bIns="45720" rtlCol="0" anchor="b"/>
          <a:lstStyle>
            <a:lvl1pPr algn="l">
              <a:defRPr sz="800" b="0" i="0">
                <a:solidFill>
                  <a:schemeClr val="bg1"/>
                </a:solidFill>
                <a:latin typeface="Source Sans Pro" panose="020B0503030403020204" pitchFamily="34" charset="0"/>
              </a:defRPr>
            </a:lvl1pPr>
          </a:lstStyle>
          <a:p>
            <a:fld id="{BC262AC7-06B4-E244-A3AF-668EBE188E8B}" type="datetime1">
              <a:rPr lang="fi-FI" smtClean="0"/>
              <a:pPr/>
              <a:t>16.10.2023</a:t>
            </a:fld>
            <a:endParaRPr lang="fi-FI" dirty="0"/>
          </a:p>
        </p:txBody>
      </p:sp>
      <p:sp>
        <p:nvSpPr>
          <p:cNvPr id="13" name="Alatunnisteen paikkamerkki 4">
            <a:extLst>
              <a:ext uri="{FF2B5EF4-FFF2-40B4-BE49-F238E27FC236}">
                <a16:creationId xmlns:a16="http://schemas.microsoft.com/office/drawing/2014/main" id="{AD0EC554-4FDA-1A6A-85DA-755AC37C7ADF}"/>
              </a:ext>
            </a:extLst>
          </p:cNvPr>
          <p:cNvSpPr>
            <a:spLocks noGrp="1"/>
          </p:cNvSpPr>
          <p:nvPr>
            <p:ph type="ftr" sz="quarter" idx="3"/>
          </p:nvPr>
        </p:nvSpPr>
        <p:spPr>
          <a:xfrm>
            <a:off x="6270584" y="6311900"/>
            <a:ext cx="2760563" cy="365125"/>
          </a:xfrm>
          <a:prstGeom prst="rect">
            <a:avLst/>
          </a:prstGeom>
        </p:spPr>
        <p:txBody>
          <a:bodyPr vert="horz" lIns="91440" tIns="45720" rIns="91440" bIns="45720" rtlCol="0" anchor="b"/>
          <a:lstStyle>
            <a:lvl1pPr algn="r">
              <a:defRPr sz="800" b="0" i="0">
                <a:solidFill>
                  <a:schemeClr val="bg1"/>
                </a:solidFill>
                <a:latin typeface="Source Sans Pro" panose="020B0503030403020204" pitchFamily="34" charset="0"/>
              </a:defRPr>
            </a:lvl1pPr>
          </a:lstStyle>
          <a:p>
            <a:r>
              <a:rPr lang="fi-FI"/>
              <a:t>Alatunnisteen paikka</a:t>
            </a:r>
            <a:endParaRPr lang="fi-FI" dirty="0"/>
          </a:p>
        </p:txBody>
      </p:sp>
      <p:pic>
        <p:nvPicPr>
          <p:cNvPr id="9" name="Kuva 8" descr="Kuva, joka sisältää kohteen Fontti, Grafiikka, graafinen suunnittelu, muotoilu&#10;&#10;Kuvaus luotu automaattisesti">
            <a:extLst>
              <a:ext uri="{FF2B5EF4-FFF2-40B4-BE49-F238E27FC236}">
                <a16:creationId xmlns:a16="http://schemas.microsoft.com/office/drawing/2014/main" id="{27BE17EE-F8C0-C2A4-59A4-1C0714AFFD9D}"/>
              </a:ext>
            </a:extLst>
          </p:cNvPr>
          <p:cNvPicPr>
            <a:picLocks noChangeAspect="1"/>
          </p:cNvPicPr>
          <p:nvPr userDrawn="1"/>
        </p:nvPicPr>
        <p:blipFill>
          <a:blip r:embed="rId5"/>
          <a:stretch>
            <a:fillRect/>
          </a:stretch>
        </p:blipFill>
        <p:spPr>
          <a:xfrm>
            <a:off x="672568" y="324622"/>
            <a:ext cx="2122365" cy="837428"/>
          </a:xfrm>
          <a:prstGeom prst="rect">
            <a:avLst/>
          </a:prstGeom>
        </p:spPr>
      </p:pic>
      <p:pic>
        <p:nvPicPr>
          <p:cNvPr id="14" name="Kuva 13" descr="Kuva, joka sisältää kohteen teksti, Fontti, kuvakaappaus, Grafiikka&#10;&#10;Kuvaus luotu automaattisesti">
            <a:extLst>
              <a:ext uri="{FF2B5EF4-FFF2-40B4-BE49-F238E27FC236}">
                <a16:creationId xmlns:a16="http://schemas.microsoft.com/office/drawing/2014/main" id="{28721B75-094F-0FB6-687C-E202A538B06B}"/>
              </a:ext>
            </a:extLst>
          </p:cNvPr>
          <p:cNvPicPr>
            <a:picLocks noChangeAspect="1"/>
          </p:cNvPicPr>
          <p:nvPr userDrawn="1"/>
        </p:nvPicPr>
        <p:blipFill>
          <a:blip r:embed="rId6"/>
          <a:stretch>
            <a:fillRect/>
          </a:stretch>
        </p:blipFill>
        <p:spPr>
          <a:xfrm>
            <a:off x="2927590" y="492024"/>
            <a:ext cx="2119019" cy="508101"/>
          </a:xfrm>
          <a:prstGeom prst="rect">
            <a:avLst/>
          </a:prstGeom>
        </p:spPr>
      </p:pic>
    </p:spTree>
    <p:extLst>
      <p:ext uri="{BB962C8B-B14F-4D97-AF65-F5344CB8AC3E}">
        <p14:creationId xmlns:p14="http://schemas.microsoft.com/office/powerpoint/2010/main" val="2332733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san ylätunnist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5D4A695E-26EE-B285-3659-B08AD45B3B6A}"/>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63333"/>
          <a:stretch/>
        </p:blipFill>
        <p:spPr>
          <a:xfrm>
            <a:off x="11353800" y="0"/>
            <a:ext cx="838200" cy="6858000"/>
          </a:xfrm>
          <a:prstGeom prst="rect">
            <a:avLst/>
          </a:prstGeom>
        </p:spPr>
      </p:pic>
      <p:sp>
        <p:nvSpPr>
          <p:cNvPr id="2" name="Otsikko 1">
            <a:extLst>
              <a:ext uri="{FF2B5EF4-FFF2-40B4-BE49-F238E27FC236}">
                <a16:creationId xmlns:a16="http://schemas.microsoft.com/office/drawing/2014/main" id="{F6095E03-F6FD-F78A-09E8-F5D37796C8C1}"/>
              </a:ext>
            </a:extLst>
          </p:cNvPr>
          <p:cNvSpPr>
            <a:spLocks noGrp="1"/>
          </p:cNvSpPr>
          <p:nvPr>
            <p:ph type="title" hasCustomPrompt="1"/>
          </p:nvPr>
        </p:nvSpPr>
        <p:spPr>
          <a:xfrm>
            <a:off x="677104" y="2960574"/>
            <a:ext cx="8100656" cy="2852737"/>
          </a:xfrm>
        </p:spPr>
        <p:txBody>
          <a:bodyPr anchor="ctr">
            <a:normAutofit/>
          </a:bodyPr>
          <a:lstStyle>
            <a:lvl1pPr>
              <a:defRPr sz="3800">
                <a:solidFill>
                  <a:schemeClr val="bg1"/>
                </a:solidFill>
              </a:defRPr>
            </a:lvl1pPr>
          </a:lstStyle>
          <a:p>
            <a:r>
              <a:rPr lang="fi-FI" dirty="0"/>
              <a:t>Otsikkopaikka </a:t>
            </a:r>
            <a:br>
              <a:rPr lang="fi-FI" dirty="0"/>
            </a:br>
            <a:r>
              <a:rPr lang="fi-FI" dirty="0" err="1"/>
              <a:t>Source</a:t>
            </a:r>
            <a:r>
              <a:rPr lang="fi-FI" dirty="0"/>
              <a:t> </a:t>
            </a:r>
            <a:r>
              <a:rPr lang="fi-FI" dirty="0" err="1"/>
              <a:t>Sans</a:t>
            </a:r>
            <a:r>
              <a:rPr lang="fi-FI" dirty="0"/>
              <a:t> Pro  </a:t>
            </a:r>
            <a:br>
              <a:rPr lang="fi-FI" dirty="0"/>
            </a:br>
            <a:r>
              <a:rPr lang="fi-FI" dirty="0" err="1"/>
              <a:t>Semibold</a:t>
            </a:r>
            <a:r>
              <a:rPr lang="fi-FI" dirty="0"/>
              <a:t> 38 pt.</a:t>
            </a:r>
          </a:p>
        </p:txBody>
      </p:sp>
      <p:sp>
        <p:nvSpPr>
          <p:cNvPr id="9" name="Dian numeron paikkamerkki 5">
            <a:extLst>
              <a:ext uri="{FF2B5EF4-FFF2-40B4-BE49-F238E27FC236}">
                <a16:creationId xmlns:a16="http://schemas.microsoft.com/office/drawing/2014/main" id="{FEFD5AFF-31F2-CA01-6BF2-3F581E0762D7}"/>
              </a:ext>
            </a:extLst>
          </p:cNvPr>
          <p:cNvSpPr>
            <a:spLocks noGrp="1"/>
          </p:cNvSpPr>
          <p:nvPr>
            <p:ph type="sldNum" sz="quarter" idx="4"/>
          </p:nvPr>
        </p:nvSpPr>
        <p:spPr>
          <a:xfrm>
            <a:off x="11124000" y="6311900"/>
            <a:ext cx="676154"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fld id="{8C00DF12-ABE5-8343-B5F3-2B9255993CF6}" type="slidenum">
              <a:rPr lang="fi-FI" smtClean="0"/>
              <a:pPr/>
              <a:t>‹#›</a:t>
            </a:fld>
            <a:endParaRPr lang="fi-FI"/>
          </a:p>
        </p:txBody>
      </p:sp>
      <p:sp>
        <p:nvSpPr>
          <p:cNvPr id="12" name="Päivämäärän paikkamerkki 3">
            <a:extLst>
              <a:ext uri="{FF2B5EF4-FFF2-40B4-BE49-F238E27FC236}">
                <a16:creationId xmlns:a16="http://schemas.microsoft.com/office/drawing/2014/main" id="{BB63792D-DD2D-E4AB-9AF0-8658E83F28D5}"/>
              </a:ext>
            </a:extLst>
          </p:cNvPr>
          <p:cNvSpPr>
            <a:spLocks noGrp="1"/>
          </p:cNvSpPr>
          <p:nvPr>
            <p:ph type="dt" sz="half" idx="2"/>
          </p:nvPr>
        </p:nvSpPr>
        <p:spPr>
          <a:xfrm>
            <a:off x="10249147" y="6311900"/>
            <a:ext cx="874853" cy="365125"/>
          </a:xfrm>
          <a:prstGeom prst="rect">
            <a:avLst/>
          </a:prstGeom>
        </p:spPr>
        <p:txBody>
          <a:bodyPr vert="horz" lIns="91440" tIns="45720" rIns="91440" bIns="45720" rtlCol="0" anchor="b"/>
          <a:lstStyle>
            <a:lvl1pPr algn="l">
              <a:defRPr sz="800" b="0" i="0">
                <a:solidFill>
                  <a:schemeClr val="bg1"/>
                </a:solidFill>
                <a:latin typeface="Source Sans Pro" panose="020B0503030403020204" pitchFamily="34" charset="0"/>
              </a:defRPr>
            </a:lvl1pPr>
          </a:lstStyle>
          <a:p>
            <a:fld id="{BC262AC7-06B4-E244-A3AF-668EBE188E8B}" type="datetime1">
              <a:rPr lang="fi-FI" smtClean="0"/>
              <a:pPr/>
              <a:t>16.10.2023</a:t>
            </a:fld>
            <a:endParaRPr lang="fi-FI" dirty="0"/>
          </a:p>
        </p:txBody>
      </p:sp>
      <p:sp>
        <p:nvSpPr>
          <p:cNvPr id="13" name="Alatunnisteen paikkamerkki 4">
            <a:extLst>
              <a:ext uri="{FF2B5EF4-FFF2-40B4-BE49-F238E27FC236}">
                <a16:creationId xmlns:a16="http://schemas.microsoft.com/office/drawing/2014/main" id="{42121F70-1E3C-3EF4-A166-4A496E4E28E6}"/>
              </a:ext>
            </a:extLst>
          </p:cNvPr>
          <p:cNvSpPr>
            <a:spLocks noGrp="1"/>
          </p:cNvSpPr>
          <p:nvPr>
            <p:ph type="ftr" sz="quarter" idx="3"/>
          </p:nvPr>
        </p:nvSpPr>
        <p:spPr>
          <a:xfrm>
            <a:off x="7488584" y="6311900"/>
            <a:ext cx="2760563" cy="365125"/>
          </a:xfrm>
          <a:prstGeom prst="rect">
            <a:avLst/>
          </a:prstGeom>
        </p:spPr>
        <p:txBody>
          <a:bodyPr vert="horz" lIns="91440" tIns="45720" rIns="91440" bIns="45720" rtlCol="0" anchor="b"/>
          <a:lstStyle>
            <a:lvl1pPr algn="r">
              <a:defRPr sz="800" b="0" i="0">
                <a:solidFill>
                  <a:schemeClr val="bg1"/>
                </a:solidFill>
                <a:latin typeface="Source Sans Pro" panose="020B0503030403020204" pitchFamily="34" charset="0"/>
              </a:defRPr>
            </a:lvl1pPr>
          </a:lstStyle>
          <a:p>
            <a:r>
              <a:rPr lang="fi-FI"/>
              <a:t>Alatunnisteen paikka</a:t>
            </a:r>
            <a:endParaRPr lang="fi-FI" dirty="0"/>
          </a:p>
        </p:txBody>
      </p:sp>
      <p:pic>
        <p:nvPicPr>
          <p:cNvPr id="4" name="Kuva 3" descr="Kuva, joka sisältää kohteen Fontti, Grafiikka, graafinen suunnittelu, muotoilu&#10;&#10;Kuvaus luotu automaattisesti">
            <a:extLst>
              <a:ext uri="{FF2B5EF4-FFF2-40B4-BE49-F238E27FC236}">
                <a16:creationId xmlns:a16="http://schemas.microsoft.com/office/drawing/2014/main" id="{05D69CA7-3930-467C-9FC4-452F3105E7D3}"/>
              </a:ext>
            </a:extLst>
          </p:cNvPr>
          <p:cNvPicPr>
            <a:picLocks noChangeAspect="1"/>
          </p:cNvPicPr>
          <p:nvPr userDrawn="1"/>
        </p:nvPicPr>
        <p:blipFill>
          <a:blip r:embed="rId5"/>
          <a:stretch>
            <a:fillRect/>
          </a:stretch>
        </p:blipFill>
        <p:spPr>
          <a:xfrm>
            <a:off x="501917" y="6108471"/>
            <a:ext cx="1440936" cy="568554"/>
          </a:xfrm>
          <a:prstGeom prst="rect">
            <a:avLst/>
          </a:prstGeom>
        </p:spPr>
      </p:pic>
      <p:pic>
        <p:nvPicPr>
          <p:cNvPr id="8" name="Kuva 7" descr="Kuva, joka sisältää kohteen teksti, Fontti, kuvakaappaus, Grafiikka&#10;&#10;Kuvaus luotu automaattisesti">
            <a:extLst>
              <a:ext uri="{FF2B5EF4-FFF2-40B4-BE49-F238E27FC236}">
                <a16:creationId xmlns:a16="http://schemas.microsoft.com/office/drawing/2014/main" id="{41103DD4-1DDB-D7DF-10AC-A1A96F28FC01}"/>
              </a:ext>
            </a:extLst>
          </p:cNvPr>
          <p:cNvPicPr>
            <a:picLocks noChangeAspect="1"/>
          </p:cNvPicPr>
          <p:nvPr userDrawn="1"/>
        </p:nvPicPr>
        <p:blipFill>
          <a:blip r:embed="rId6"/>
          <a:stretch>
            <a:fillRect/>
          </a:stretch>
        </p:blipFill>
        <p:spPr>
          <a:xfrm>
            <a:off x="1991169" y="6231052"/>
            <a:ext cx="1440937" cy="345510"/>
          </a:xfrm>
          <a:prstGeom prst="rect">
            <a:avLst/>
          </a:prstGeom>
        </p:spPr>
      </p:pic>
    </p:spTree>
    <p:extLst>
      <p:ext uri="{BB962C8B-B14F-4D97-AF65-F5344CB8AC3E}">
        <p14:creationId xmlns:p14="http://schemas.microsoft.com/office/powerpoint/2010/main" val="3315470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Kuvatekstillinen sisältö 1">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462A6E34-56A7-9B77-0E42-23B02929B51E}"/>
              </a:ext>
            </a:extLst>
          </p:cNvPr>
          <p:cNvSpPr/>
          <p:nvPr userDrawn="1"/>
        </p:nvSpPr>
        <p:spPr>
          <a:xfrm>
            <a:off x="5183188" y="0"/>
            <a:ext cx="7008812"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6E481D8D-5508-D62A-541E-9446F4373825}"/>
              </a:ext>
            </a:extLst>
          </p:cNvPr>
          <p:cNvSpPr>
            <a:spLocks noGrp="1"/>
          </p:cNvSpPr>
          <p:nvPr>
            <p:ph type="title" hasCustomPrompt="1"/>
          </p:nvPr>
        </p:nvSpPr>
        <p:spPr>
          <a:xfrm>
            <a:off x="839788" y="457200"/>
            <a:ext cx="3932237" cy="1745714"/>
          </a:xfrm>
        </p:spPr>
        <p:txBody>
          <a:bodyPr anchor="b"/>
          <a:lstStyle>
            <a:lvl1pPr>
              <a:defRPr sz="3200" b="0"/>
            </a:lvl1pPr>
          </a:lstStyle>
          <a:p>
            <a:r>
              <a:rPr lang="fi-FI" dirty="0"/>
              <a:t>Dian otsikko </a:t>
            </a:r>
            <a:r>
              <a:rPr lang="fi-FI" dirty="0" err="1"/>
              <a:t>Source</a:t>
            </a:r>
            <a:r>
              <a:rPr lang="fi-FI" dirty="0"/>
              <a:t> </a:t>
            </a:r>
            <a:r>
              <a:rPr lang="fi-FI" dirty="0" err="1"/>
              <a:t>Sans</a:t>
            </a:r>
            <a:r>
              <a:rPr lang="fi-FI" dirty="0"/>
              <a:t> Pro </a:t>
            </a:r>
            <a:r>
              <a:rPr lang="fi-FI" dirty="0" err="1"/>
              <a:t>Semibold</a:t>
            </a:r>
            <a:r>
              <a:rPr lang="fi-FI" dirty="0"/>
              <a:t> 32 pt.</a:t>
            </a:r>
          </a:p>
        </p:txBody>
      </p:sp>
      <p:sp>
        <p:nvSpPr>
          <p:cNvPr id="3" name="Sisällön paikkamerkki 2">
            <a:extLst>
              <a:ext uri="{FF2B5EF4-FFF2-40B4-BE49-F238E27FC236}">
                <a16:creationId xmlns:a16="http://schemas.microsoft.com/office/drawing/2014/main" id="{2B8D4B86-8447-E289-FADF-5203C549A187}"/>
              </a:ext>
            </a:extLst>
          </p:cNvPr>
          <p:cNvSpPr>
            <a:spLocks noGrp="1"/>
          </p:cNvSpPr>
          <p:nvPr>
            <p:ph idx="1"/>
          </p:nvPr>
        </p:nvSpPr>
        <p:spPr>
          <a:xfrm>
            <a:off x="5986489" y="708025"/>
            <a:ext cx="5402209" cy="5441949"/>
          </a:xfrm>
          <a:solidFill>
            <a:schemeClr val="bg1"/>
          </a:solidFill>
          <a:effectLst>
            <a:outerShdw dist="151897" dir="2700000" algn="tl" rotWithShape="0">
              <a:schemeClr val="accent1"/>
            </a:outerShdw>
          </a:effectLst>
        </p:spPr>
        <p:txBody>
          <a:bodyPr>
            <a:normAutofit/>
          </a:bodyPr>
          <a:lstStyle>
            <a:lvl1pPr marL="0" indent="0">
              <a:buNone/>
              <a:defRPr sz="1600">
                <a:solidFill>
                  <a:schemeClr val="bg1"/>
                </a:solidFill>
              </a:defRPr>
            </a:lvl1pPr>
            <a:lvl2pPr marL="457200" indent="0">
              <a:buNone/>
              <a:defRPr sz="2800">
                <a:solidFill>
                  <a:schemeClr val="tx1"/>
                </a:solidFill>
              </a:defRPr>
            </a:lvl2pPr>
            <a:lvl3pPr marL="914400" indent="0">
              <a:buNone/>
              <a:defRPr sz="24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vl6pPr>
              <a:defRPr sz="2000"/>
            </a:lvl6pPr>
            <a:lvl7pPr>
              <a:defRPr sz="2000"/>
            </a:lvl7pPr>
            <a:lvl8pPr>
              <a:defRPr sz="2000"/>
            </a:lvl8pPr>
            <a:lvl9pPr>
              <a:defRPr sz="2000"/>
            </a:lvl9pPr>
          </a:lstStyle>
          <a:p>
            <a:pPr lvl="0"/>
            <a:endParaRPr lang="fi-FI" dirty="0"/>
          </a:p>
        </p:txBody>
      </p:sp>
      <p:sp>
        <p:nvSpPr>
          <p:cNvPr id="4" name="Tekstin paikkamerkki 3">
            <a:extLst>
              <a:ext uri="{FF2B5EF4-FFF2-40B4-BE49-F238E27FC236}">
                <a16:creationId xmlns:a16="http://schemas.microsoft.com/office/drawing/2014/main" id="{2D351269-F3FF-5E8A-7FD1-EFF1A55B71F9}"/>
              </a:ext>
            </a:extLst>
          </p:cNvPr>
          <p:cNvSpPr>
            <a:spLocks noGrp="1"/>
          </p:cNvSpPr>
          <p:nvPr>
            <p:ph type="body" sz="half" idx="2" hasCustomPrompt="1"/>
          </p:nvPr>
        </p:nvSpPr>
        <p:spPr>
          <a:xfrm>
            <a:off x="839788" y="2339439"/>
            <a:ext cx="3932237" cy="3529549"/>
          </a:xfrm>
        </p:spPr>
        <p:txBody>
          <a:bodyPr/>
          <a:lstStyle>
            <a:lvl1pPr marL="0" indent="0">
              <a:lnSpc>
                <a:spcPct val="100000"/>
              </a:lnSpc>
              <a:buNone/>
              <a:defRPr sz="2200"/>
            </a:lvl1pPr>
            <a:lvl2pPr marL="457200" indent="0">
              <a:buNone/>
              <a:defRPr sz="1800"/>
            </a:lvl2pPr>
            <a:lvl3pPr marL="914400" indent="0">
              <a:buNone/>
              <a:defRPr sz="16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Sisältö  </a:t>
            </a:r>
            <a:r>
              <a:rPr lang="fi-FI" dirty="0" err="1"/>
              <a:t>Source</a:t>
            </a:r>
            <a:r>
              <a:rPr lang="fi-FI" dirty="0"/>
              <a:t> </a:t>
            </a:r>
            <a:r>
              <a:rPr lang="fi-FI" dirty="0" err="1"/>
              <a:t>Sans</a:t>
            </a:r>
            <a:r>
              <a:rPr lang="fi-FI" dirty="0"/>
              <a:t> Pro </a:t>
            </a:r>
            <a:r>
              <a:rPr lang="fi-FI" dirty="0" err="1"/>
              <a:t>Regular</a:t>
            </a:r>
            <a:r>
              <a:rPr lang="fi-FI" dirty="0"/>
              <a:t> 22 pt.</a:t>
            </a:r>
          </a:p>
        </p:txBody>
      </p:sp>
      <p:sp>
        <p:nvSpPr>
          <p:cNvPr id="5" name="Dian numeron paikkamerkki 5">
            <a:extLst>
              <a:ext uri="{FF2B5EF4-FFF2-40B4-BE49-F238E27FC236}">
                <a16:creationId xmlns:a16="http://schemas.microsoft.com/office/drawing/2014/main" id="{85A87265-97E3-A866-FC35-C4B18C0DDE61}"/>
              </a:ext>
            </a:extLst>
          </p:cNvPr>
          <p:cNvSpPr>
            <a:spLocks noGrp="1"/>
          </p:cNvSpPr>
          <p:nvPr>
            <p:ph type="sldNum" sz="quarter" idx="4"/>
          </p:nvPr>
        </p:nvSpPr>
        <p:spPr>
          <a:xfrm>
            <a:off x="11124000" y="6311900"/>
            <a:ext cx="676154"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fld id="{8C00DF12-ABE5-8343-B5F3-2B9255993CF6}" type="slidenum">
              <a:rPr lang="fi-FI" smtClean="0"/>
              <a:pPr/>
              <a:t>‹#›</a:t>
            </a:fld>
            <a:endParaRPr lang="fi-FI"/>
          </a:p>
        </p:txBody>
      </p:sp>
      <p:sp>
        <p:nvSpPr>
          <p:cNvPr id="14" name="Päivämäärän paikkamerkki 3">
            <a:extLst>
              <a:ext uri="{FF2B5EF4-FFF2-40B4-BE49-F238E27FC236}">
                <a16:creationId xmlns:a16="http://schemas.microsoft.com/office/drawing/2014/main" id="{D68805C6-6AFB-ECA6-8992-92F4634A73F9}"/>
              </a:ext>
            </a:extLst>
          </p:cNvPr>
          <p:cNvSpPr>
            <a:spLocks noGrp="1"/>
          </p:cNvSpPr>
          <p:nvPr>
            <p:ph type="dt" sz="half" idx="10"/>
          </p:nvPr>
        </p:nvSpPr>
        <p:spPr>
          <a:xfrm>
            <a:off x="10249147" y="6311900"/>
            <a:ext cx="874853" cy="365125"/>
          </a:xfrm>
          <a:prstGeom prst="rect">
            <a:avLst/>
          </a:prstGeom>
        </p:spPr>
        <p:txBody>
          <a:bodyPr vert="horz" lIns="91440" tIns="45720" rIns="91440" bIns="45720" rtlCol="0" anchor="b"/>
          <a:lstStyle>
            <a:lvl1pPr algn="l">
              <a:defRPr sz="800" b="0" i="0">
                <a:solidFill>
                  <a:schemeClr val="tx1"/>
                </a:solidFill>
                <a:latin typeface="Source Sans Pro" panose="020B0503030403020204" pitchFamily="34" charset="0"/>
              </a:defRPr>
            </a:lvl1pPr>
          </a:lstStyle>
          <a:p>
            <a:fld id="{BC262AC7-06B4-E244-A3AF-668EBE188E8B}" type="datetime1">
              <a:rPr lang="fi-FI" smtClean="0"/>
              <a:pPr/>
              <a:t>16.10.2023</a:t>
            </a:fld>
            <a:endParaRPr lang="fi-FI" dirty="0"/>
          </a:p>
        </p:txBody>
      </p:sp>
      <p:sp>
        <p:nvSpPr>
          <p:cNvPr id="15" name="Alatunnisteen paikkamerkki 4">
            <a:extLst>
              <a:ext uri="{FF2B5EF4-FFF2-40B4-BE49-F238E27FC236}">
                <a16:creationId xmlns:a16="http://schemas.microsoft.com/office/drawing/2014/main" id="{80F3DFBD-2620-6F9F-D936-00C69C9E6A74}"/>
              </a:ext>
            </a:extLst>
          </p:cNvPr>
          <p:cNvSpPr>
            <a:spLocks noGrp="1"/>
          </p:cNvSpPr>
          <p:nvPr>
            <p:ph type="ftr" sz="quarter" idx="3"/>
          </p:nvPr>
        </p:nvSpPr>
        <p:spPr>
          <a:xfrm>
            <a:off x="7488584" y="6311900"/>
            <a:ext cx="2760563"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r>
              <a:rPr lang="fi-FI"/>
              <a:t>Alatunnisteen paikka</a:t>
            </a:r>
            <a:endParaRPr lang="fi-FI" dirty="0"/>
          </a:p>
        </p:txBody>
      </p:sp>
      <p:pic>
        <p:nvPicPr>
          <p:cNvPr id="7" name="Kuva 6" descr="Kuva, joka sisältää kohteen teksti, Fontti, logo, symboli&#10;&#10;Kuvaus luotu automaattisesti">
            <a:extLst>
              <a:ext uri="{FF2B5EF4-FFF2-40B4-BE49-F238E27FC236}">
                <a16:creationId xmlns:a16="http://schemas.microsoft.com/office/drawing/2014/main" id="{9970ABC0-ABAB-03A9-1B25-6A17C977C0C6}"/>
              </a:ext>
            </a:extLst>
          </p:cNvPr>
          <p:cNvPicPr>
            <a:picLocks noChangeAspect="1"/>
          </p:cNvPicPr>
          <p:nvPr userDrawn="1"/>
        </p:nvPicPr>
        <p:blipFill>
          <a:blip r:embed="rId2"/>
          <a:stretch>
            <a:fillRect/>
          </a:stretch>
        </p:blipFill>
        <p:spPr>
          <a:xfrm>
            <a:off x="1679898" y="6311900"/>
            <a:ext cx="1409335" cy="421519"/>
          </a:xfrm>
          <a:prstGeom prst="rect">
            <a:avLst/>
          </a:prstGeom>
        </p:spPr>
      </p:pic>
      <p:pic>
        <p:nvPicPr>
          <p:cNvPr id="8" name="Kuva 7" descr="Kuva, joka sisältää kohteen teksti, Fontti, logo, Grafiikka&#10;&#10;Kuvaus luotu automaattisesti">
            <a:extLst>
              <a:ext uri="{FF2B5EF4-FFF2-40B4-BE49-F238E27FC236}">
                <a16:creationId xmlns:a16="http://schemas.microsoft.com/office/drawing/2014/main" id="{78628C61-D931-CBF9-E620-BD64ADAC4456}"/>
              </a:ext>
            </a:extLst>
          </p:cNvPr>
          <p:cNvPicPr>
            <a:picLocks noChangeAspect="1"/>
          </p:cNvPicPr>
          <p:nvPr userDrawn="1"/>
        </p:nvPicPr>
        <p:blipFill>
          <a:blip r:embed="rId3"/>
          <a:stretch>
            <a:fillRect/>
          </a:stretch>
        </p:blipFill>
        <p:spPr>
          <a:xfrm>
            <a:off x="159564" y="6176963"/>
            <a:ext cx="1520334" cy="599883"/>
          </a:xfrm>
          <a:prstGeom prst="rect">
            <a:avLst/>
          </a:prstGeom>
        </p:spPr>
      </p:pic>
    </p:spTree>
    <p:extLst>
      <p:ext uri="{BB962C8B-B14F-4D97-AF65-F5344CB8AC3E}">
        <p14:creationId xmlns:p14="http://schemas.microsoft.com/office/powerpoint/2010/main" val="1179457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2_Kuvatekstillinen sisältö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481D8D-5508-D62A-541E-9446F4373825}"/>
              </a:ext>
            </a:extLst>
          </p:cNvPr>
          <p:cNvSpPr>
            <a:spLocks noGrp="1"/>
          </p:cNvSpPr>
          <p:nvPr>
            <p:ph type="title" hasCustomPrompt="1"/>
          </p:nvPr>
        </p:nvSpPr>
        <p:spPr>
          <a:xfrm>
            <a:off x="839788" y="457200"/>
            <a:ext cx="3932237" cy="1745714"/>
          </a:xfrm>
        </p:spPr>
        <p:txBody>
          <a:bodyPr anchor="b"/>
          <a:lstStyle>
            <a:lvl1pPr>
              <a:defRPr sz="3200" b="0">
                <a:solidFill>
                  <a:schemeClr val="bg1"/>
                </a:solidFill>
              </a:defRPr>
            </a:lvl1pPr>
          </a:lstStyle>
          <a:p>
            <a:r>
              <a:rPr lang="fi-FI" dirty="0"/>
              <a:t>Dian otsikko </a:t>
            </a:r>
            <a:r>
              <a:rPr lang="fi-FI" dirty="0" err="1"/>
              <a:t>Source</a:t>
            </a:r>
            <a:r>
              <a:rPr lang="fi-FI" dirty="0"/>
              <a:t> </a:t>
            </a:r>
            <a:r>
              <a:rPr lang="fi-FI" dirty="0" err="1"/>
              <a:t>Sans</a:t>
            </a:r>
            <a:r>
              <a:rPr lang="fi-FI" dirty="0"/>
              <a:t> Pro </a:t>
            </a:r>
            <a:r>
              <a:rPr lang="fi-FI" dirty="0" err="1"/>
              <a:t>Semibold</a:t>
            </a:r>
            <a:r>
              <a:rPr lang="fi-FI" dirty="0"/>
              <a:t> 32 pt.</a:t>
            </a:r>
          </a:p>
        </p:txBody>
      </p:sp>
      <p:sp>
        <p:nvSpPr>
          <p:cNvPr id="3" name="Sisällön paikkamerkki 2">
            <a:extLst>
              <a:ext uri="{FF2B5EF4-FFF2-40B4-BE49-F238E27FC236}">
                <a16:creationId xmlns:a16="http://schemas.microsoft.com/office/drawing/2014/main" id="{2B8D4B86-8447-E289-FADF-5203C549A187}"/>
              </a:ext>
            </a:extLst>
          </p:cNvPr>
          <p:cNvSpPr>
            <a:spLocks noGrp="1"/>
          </p:cNvSpPr>
          <p:nvPr>
            <p:ph idx="1"/>
          </p:nvPr>
        </p:nvSpPr>
        <p:spPr>
          <a:xfrm>
            <a:off x="5986489" y="708025"/>
            <a:ext cx="5402209" cy="5441949"/>
          </a:xfrm>
          <a:solidFill>
            <a:schemeClr val="bg1"/>
          </a:solidFill>
          <a:effectLst>
            <a:outerShdw dist="151897" dir="2700000" algn="tl" rotWithShape="0">
              <a:schemeClr val="accent1"/>
            </a:outerShdw>
          </a:effectLst>
        </p:spPr>
        <p:txBody>
          <a:bodyPr>
            <a:normAutofit/>
          </a:bodyPr>
          <a:lstStyle>
            <a:lvl1pPr marL="0" indent="0">
              <a:buNone/>
              <a:defRPr sz="1600">
                <a:solidFill>
                  <a:schemeClr val="bg1"/>
                </a:solidFill>
              </a:defRPr>
            </a:lvl1pPr>
            <a:lvl2pPr marL="457200" indent="0">
              <a:buNone/>
              <a:defRPr sz="2800">
                <a:solidFill>
                  <a:schemeClr val="tx1"/>
                </a:solidFill>
              </a:defRPr>
            </a:lvl2pPr>
            <a:lvl3pPr marL="914400" indent="0">
              <a:buNone/>
              <a:defRPr sz="24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vl6pPr>
              <a:defRPr sz="2000"/>
            </a:lvl6pPr>
            <a:lvl7pPr>
              <a:defRPr sz="2000"/>
            </a:lvl7pPr>
            <a:lvl8pPr>
              <a:defRPr sz="2000"/>
            </a:lvl8pPr>
            <a:lvl9pPr>
              <a:defRPr sz="2000"/>
            </a:lvl9pPr>
          </a:lstStyle>
          <a:p>
            <a:pPr lvl="0"/>
            <a:endParaRPr lang="fi-FI" dirty="0"/>
          </a:p>
        </p:txBody>
      </p:sp>
      <p:sp>
        <p:nvSpPr>
          <p:cNvPr id="4" name="Tekstin paikkamerkki 3">
            <a:extLst>
              <a:ext uri="{FF2B5EF4-FFF2-40B4-BE49-F238E27FC236}">
                <a16:creationId xmlns:a16="http://schemas.microsoft.com/office/drawing/2014/main" id="{2D351269-F3FF-5E8A-7FD1-EFF1A55B71F9}"/>
              </a:ext>
            </a:extLst>
          </p:cNvPr>
          <p:cNvSpPr>
            <a:spLocks noGrp="1"/>
          </p:cNvSpPr>
          <p:nvPr>
            <p:ph type="body" sz="half" idx="2" hasCustomPrompt="1"/>
          </p:nvPr>
        </p:nvSpPr>
        <p:spPr>
          <a:xfrm>
            <a:off x="839788" y="2339439"/>
            <a:ext cx="3932237" cy="3529549"/>
          </a:xfrm>
        </p:spPr>
        <p:txBody>
          <a:bodyPr/>
          <a:lstStyle>
            <a:lvl1pPr marL="0" indent="0">
              <a:lnSpc>
                <a:spcPct val="100000"/>
              </a:lnSpc>
              <a:buNone/>
              <a:defRPr sz="2200">
                <a:solidFill>
                  <a:schemeClr val="bg1"/>
                </a:solidFill>
              </a:defRPr>
            </a:lvl1pPr>
            <a:lvl2pPr marL="457200" indent="0">
              <a:buNone/>
              <a:defRPr sz="1800"/>
            </a:lvl2pPr>
            <a:lvl3pPr marL="914400" indent="0">
              <a:buNone/>
              <a:defRPr sz="16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Sisältö  </a:t>
            </a:r>
            <a:r>
              <a:rPr lang="fi-FI" dirty="0" err="1"/>
              <a:t>Source</a:t>
            </a:r>
            <a:r>
              <a:rPr lang="fi-FI" dirty="0"/>
              <a:t> </a:t>
            </a:r>
            <a:r>
              <a:rPr lang="fi-FI" dirty="0" err="1"/>
              <a:t>Sans</a:t>
            </a:r>
            <a:r>
              <a:rPr lang="fi-FI" dirty="0"/>
              <a:t> Pro </a:t>
            </a:r>
            <a:r>
              <a:rPr lang="fi-FI" dirty="0" err="1"/>
              <a:t>Regular</a:t>
            </a:r>
            <a:r>
              <a:rPr lang="fi-FI" dirty="0"/>
              <a:t> 22 pt.</a:t>
            </a:r>
          </a:p>
        </p:txBody>
      </p:sp>
      <p:sp>
        <p:nvSpPr>
          <p:cNvPr id="5" name="Dian numeron paikkamerkki 5">
            <a:extLst>
              <a:ext uri="{FF2B5EF4-FFF2-40B4-BE49-F238E27FC236}">
                <a16:creationId xmlns:a16="http://schemas.microsoft.com/office/drawing/2014/main" id="{85A87265-97E3-A866-FC35-C4B18C0DDE61}"/>
              </a:ext>
            </a:extLst>
          </p:cNvPr>
          <p:cNvSpPr>
            <a:spLocks noGrp="1"/>
          </p:cNvSpPr>
          <p:nvPr>
            <p:ph type="sldNum" sz="quarter" idx="4"/>
          </p:nvPr>
        </p:nvSpPr>
        <p:spPr>
          <a:xfrm>
            <a:off x="11124000" y="6311900"/>
            <a:ext cx="676154" cy="365125"/>
          </a:xfrm>
          <a:prstGeom prst="rect">
            <a:avLst/>
          </a:prstGeom>
        </p:spPr>
        <p:txBody>
          <a:bodyPr vert="horz" lIns="91440" tIns="45720" rIns="91440" bIns="45720" rtlCol="0" anchor="b"/>
          <a:lstStyle>
            <a:lvl1pPr algn="r">
              <a:defRPr sz="800" b="0" i="0">
                <a:solidFill>
                  <a:schemeClr val="bg1"/>
                </a:solidFill>
                <a:latin typeface="Source Sans Pro" panose="020B0503030403020204" pitchFamily="34" charset="0"/>
              </a:defRPr>
            </a:lvl1pPr>
          </a:lstStyle>
          <a:p>
            <a:fld id="{8C00DF12-ABE5-8343-B5F3-2B9255993CF6}" type="slidenum">
              <a:rPr lang="fi-FI" smtClean="0"/>
              <a:pPr/>
              <a:t>‹#›</a:t>
            </a:fld>
            <a:endParaRPr lang="fi-FI"/>
          </a:p>
        </p:txBody>
      </p:sp>
      <p:sp>
        <p:nvSpPr>
          <p:cNvPr id="8" name="Päivämäärän paikkamerkki 3">
            <a:extLst>
              <a:ext uri="{FF2B5EF4-FFF2-40B4-BE49-F238E27FC236}">
                <a16:creationId xmlns:a16="http://schemas.microsoft.com/office/drawing/2014/main" id="{EE00EEBA-ACF6-0D8D-662E-8E8C5B8514C6}"/>
              </a:ext>
            </a:extLst>
          </p:cNvPr>
          <p:cNvSpPr>
            <a:spLocks noGrp="1"/>
          </p:cNvSpPr>
          <p:nvPr>
            <p:ph type="dt" sz="half" idx="10"/>
          </p:nvPr>
        </p:nvSpPr>
        <p:spPr>
          <a:xfrm>
            <a:off x="10249147" y="6311900"/>
            <a:ext cx="874853" cy="365125"/>
          </a:xfrm>
          <a:prstGeom prst="rect">
            <a:avLst/>
          </a:prstGeom>
        </p:spPr>
        <p:txBody>
          <a:bodyPr vert="horz" lIns="91440" tIns="45720" rIns="91440" bIns="45720" rtlCol="0" anchor="b"/>
          <a:lstStyle>
            <a:lvl1pPr algn="l">
              <a:defRPr sz="800" b="0" i="0">
                <a:solidFill>
                  <a:schemeClr val="bg1"/>
                </a:solidFill>
                <a:latin typeface="Source Sans Pro" panose="020B0503030403020204" pitchFamily="34" charset="0"/>
              </a:defRPr>
            </a:lvl1pPr>
          </a:lstStyle>
          <a:p>
            <a:fld id="{BC262AC7-06B4-E244-A3AF-668EBE188E8B}" type="datetime1">
              <a:rPr lang="fi-FI" smtClean="0"/>
              <a:pPr/>
              <a:t>16.10.2023</a:t>
            </a:fld>
            <a:endParaRPr lang="fi-FI" dirty="0"/>
          </a:p>
        </p:txBody>
      </p:sp>
      <p:sp>
        <p:nvSpPr>
          <p:cNvPr id="9" name="Alatunnisteen paikkamerkki 4">
            <a:extLst>
              <a:ext uri="{FF2B5EF4-FFF2-40B4-BE49-F238E27FC236}">
                <a16:creationId xmlns:a16="http://schemas.microsoft.com/office/drawing/2014/main" id="{DA371727-9A95-A8CD-9C56-84CB5A902617}"/>
              </a:ext>
            </a:extLst>
          </p:cNvPr>
          <p:cNvSpPr>
            <a:spLocks noGrp="1"/>
          </p:cNvSpPr>
          <p:nvPr>
            <p:ph type="ftr" sz="quarter" idx="3"/>
          </p:nvPr>
        </p:nvSpPr>
        <p:spPr>
          <a:xfrm>
            <a:off x="7488584" y="6311900"/>
            <a:ext cx="2760563" cy="365125"/>
          </a:xfrm>
          <a:prstGeom prst="rect">
            <a:avLst/>
          </a:prstGeom>
        </p:spPr>
        <p:txBody>
          <a:bodyPr vert="horz" lIns="91440" tIns="45720" rIns="91440" bIns="45720" rtlCol="0" anchor="b"/>
          <a:lstStyle>
            <a:lvl1pPr algn="r">
              <a:defRPr sz="800" b="0" i="0">
                <a:solidFill>
                  <a:schemeClr val="bg1"/>
                </a:solidFill>
                <a:latin typeface="Source Sans Pro" panose="020B0503030403020204" pitchFamily="34" charset="0"/>
              </a:defRPr>
            </a:lvl1pPr>
          </a:lstStyle>
          <a:p>
            <a:r>
              <a:rPr lang="fi-FI"/>
              <a:t>Alatunnisteen paikka</a:t>
            </a:r>
            <a:endParaRPr lang="fi-FI" dirty="0"/>
          </a:p>
        </p:txBody>
      </p:sp>
      <p:pic>
        <p:nvPicPr>
          <p:cNvPr id="7" name="Kuva 6" descr="Kuva, joka sisältää kohteen Fontti, Grafiikka, graafinen suunnittelu, muotoilu&#10;&#10;Kuvaus luotu automaattisesti">
            <a:extLst>
              <a:ext uri="{FF2B5EF4-FFF2-40B4-BE49-F238E27FC236}">
                <a16:creationId xmlns:a16="http://schemas.microsoft.com/office/drawing/2014/main" id="{ABC590B4-5220-EFB4-CF06-6B9BFE61D23C}"/>
              </a:ext>
            </a:extLst>
          </p:cNvPr>
          <p:cNvPicPr>
            <a:picLocks noChangeAspect="1"/>
          </p:cNvPicPr>
          <p:nvPr userDrawn="1"/>
        </p:nvPicPr>
        <p:blipFill>
          <a:blip r:embed="rId3"/>
          <a:stretch>
            <a:fillRect/>
          </a:stretch>
        </p:blipFill>
        <p:spPr>
          <a:xfrm>
            <a:off x="501917" y="6108471"/>
            <a:ext cx="1440936" cy="568554"/>
          </a:xfrm>
          <a:prstGeom prst="rect">
            <a:avLst/>
          </a:prstGeom>
        </p:spPr>
      </p:pic>
      <p:pic>
        <p:nvPicPr>
          <p:cNvPr id="11" name="Kuva 10" descr="Kuva, joka sisältää kohteen teksti, Fontti, kuvakaappaus, Grafiikka&#10;&#10;Kuvaus luotu automaattisesti">
            <a:extLst>
              <a:ext uri="{FF2B5EF4-FFF2-40B4-BE49-F238E27FC236}">
                <a16:creationId xmlns:a16="http://schemas.microsoft.com/office/drawing/2014/main" id="{E3362112-D76C-FC0E-CBF7-667785253B65}"/>
              </a:ext>
            </a:extLst>
          </p:cNvPr>
          <p:cNvPicPr>
            <a:picLocks noChangeAspect="1"/>
          </p:cNvPicPr>
          <p:nvPr userDrawn="1"/>
        </p:nvPicPr>
        <p:blipFill>
          <a:blip r:embed="rId4"/>
          <a:stretch>
            <a:fillRect/>
          </a:stretch>
        </p:blipFill>
        <p:spPr>
          <a:xfrm>
            <a:off x="1991169" y="6231052"/>
            <a:ext cx="1440937" cy="345510"/>
          </a:xfrm>
          <a:prstGeom prst="rect">
            <a:avLst/>
          </a:prstGeom>
        </p:spPr>
      </p:pic>
    </p:spTree>
    <p:extLst>
      <p:ext uri="{BB962C8B-B14F-4D97-AF65-F5344CB8AC3E}">
        <p14:creationId xmlns:p14="http://schemas.microsoft.com/office/powerpoint/2010/main" val="237411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1_Kuvatekstillinen sisältö 1">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462A6E34-56A7-9B77-0E42-23B02929B51E}"/>
              </a:ext>
            </a:extLst>
          </p:cNvPr>
          <p:cNvSpPr/>
          <p:nvPr userDrawn="1"/>
        </p:nvSpPr>
        <p:spPr>
          <a:xfrm>
            <a:off x="5183188" y="0"/>
            <a:ext cx="7008812" cy="68580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6E481D8D-5508-D62A-541E-9446F4373825}"/>
              </a:ext>
            </a:extLst>
          </p:cNvPr>
          <p:cNvSpPr>
            <a:spLocks noGrp="1"/>
          </p:cNvSpPr>
          <p:nvPr>
            <p:ph type="title" hasCustomPrompt="1"/>
          </p:nvPr>
        </p:nvSpPr>
        <p:spPr>
          <a:xfrm>
            <a:off x="839788" y="457200"/>
            <a:ext cx="3932237" cy="1745714"/>
          </a:xfrm>
        </p:spPr>
        <p:txBody>
          <a:bodyPr anchor="b"/>
          <a:lstStyle>
            <a:lvl1pPr>
              <a:defRPr sz="3200" b="0"/>
            </a:lvl1pPr>
          </a:lstStyle>
          <a:p>
            <a:r>
              <a:rPr lang="fi-FI" dirty="0"/>
              <a:t>Dian otsikko </a:t>
            </a:r>
            <a:r>
              <a:rPr lang="fi-FI" dirty="0" err="1"/>
              <a:t>Source</a:t>
            </a:r>
            <a:r>
              <a:rPr lang="fi-FI" dirty="0"/>
              <a:t> </a:t>
            </a:r>
            <a:r>
              <a:rPr lang="fi-FI" dirty="0" err="1"/>
              <a:t>Sans</a:t>
            </a:r>
            <a:r>
              <a:rPr lang="fi-FI" dirty="0"/>
              <a:t> Pro </a:t>
            </a:r>
            <a:r>
              <a:rPr lang="fi-FI" dirty="0" err="1"/>
              <a:t>Semibold</a:t>
            </a:r>
            <a:r>
              <a:rPr lang="fi-FI" dirty="0"/>
              <a:t> 32 pt.</a:t>
            </a:r>
          </a:p>
        </p:txBody>
      </p:sp>
      <p:sp>
        <p:nvSpPr>
          <p:cNvPr id="3" name="Sisällön paikkamerkki 2">
            <a:extLst>
              <a:ext uri="{FF2B5EF4-FFF2-40B4-BE49-F238E27FC236}">
                <a16:creationId xmlns:a16="http://schemas.microsoft.com/office/drawing/2014/main" id="{2B8D4B86-8447-E289-FADF-5203C549A187}"/>
              </a:ext>
            </a:extLst>
          </p:cNvPr>
          <p:cNvSpPr>
            <a:spLocks noGrp="1"/>
          </p:cNvSpPr>
          <p:nvPr>
            <p:ph idx="1"/>
          </p:nvPr>
        </p:nvSpPr>
        <p:spPr>
          <a:xfrm>
            <a:off x="5986489" y="708025"/>
            <a:ext cx="5402209" cy="5441949"/>
          </a:xfrm>
          <a:solidFill>
            <a:schemeClr val="bg1"/>
          </a:solidFill>
          <a:effectLst>
            <a:outerShdw dist="151897" dir="2700000" algn="tl" rotWithShape="0">
              <a:schemeClr val="accent1"/>
            </a:outerShdw>
          </a:effectLst>
        </p:spPr>
        <p:txBody>
          <a:bodyPr>
            <a:normAutofit/>
          </a:bodyPr>
          <a:lstStyle>
            <a:lvl1pPr marL="0" indent="0">
              <a:buNone/>
              <a:defRPr sz="1600">
                <a:solidFill>
                  <a:schemeClr val="bg1"/>
                </a:solidFill>
              </a:defRPr>
            </a:lvl1pPr>
            <a:lvl2pPr marL="457200" indent="0">
              <a:buNone/>
              <a:defRPr sz="2800">
                <a:solidFill>
                  <a:schemeClr val="tx1"/>
                </a:solidFill>
              </a:defRPr>
            </a:lvl2pPr>
            <a:lvl3pPr marL="914400" indent="0">
              <a:buNone/>
              <a:defRPr sz="24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vl6pPr>
              <a:defRPr sz="2000"/>
            </a:lvl6pPr>
            <a:lvl7pPr>
              <a:defRPr sz="2000"/>
            </a:lvl7pPr>
            <a:lvl8pPr>
              <a:defRPr sz="2000"/>
            </a:lvl8pPr>
            <a:lvl9pPr>
              <a:defRPr sz="2000"/>
            </a:lvl9pPr>
          </a:lstStyle>
          <a:p>
            <a:pPr lvl="0"/>
            <a:endParaRPr lang="fi-FI" dirty="0"/>
          </a:p>
        </p:txBody>
      </p:sp>
      <p:sp>
        <p:nvSpPr>
          <p:cNvPr id="4" name="Tekstin paikkamerkki 3">
            <a:extLst>
              <a:ext uri="{FF2B5EF4-FFF2-40B4-BE49-F238E27FC236}">
                <a16:creationId xmlns:a16="http://schemas.microsoft.com/office/drawing/2014/main" id="{2D351269-F3FF-5E8A-7FD1-EFF1A55B71F9}"/>
              </a:ext>
            </a:extLst>
          </p:cNvPr>
          <p:cNvSpPr>
            <a:spLocks noGrp="1"/>
          </p:cNvSpPr>
          <p:nvPr>
            <p:ph type="body" sz="half" idx="2" hasCustomPrompt="1"/>
          </p:nvPr>
        </p:nvSpPr>
        <p:spPr>
          <a:xfrm>
            <a:off x="839788" y="2339439"/>
            <a:ext cx="3932237" cy="3529549"/>
          </a:xfrm>
        </p:spPr>
        <p:txBody>
          <a:bodyPr/>
          <a:lstStyle>
            <a:lvl1pPr marL="0" indent="0">
              <a:lnSpc>
                <a:spcPct val="100000"/>
              </a:lnSpc>
              <a:buNone/>
              <a:defRPr sz="2200"/>
            </a:lvl1pPr>
            <a:lvl2pPr marL="457200" indent="0">
              <a:buNone/>
              <a:defRPr sz="1800"/>
            </a:lvl2pPr>
            <a:lvl3pPr marL="914400" indent="0">
              <a:buNone/>
              <a:defRPr sz="16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Sisältö  </a:t>
            </a:r>
            <a:r>
              <a:rPr lang="fi-FI" dirty="0" err="1"/>
              <a:t>Source</a:t>
            </a:r>
            <a:r>
              <a:rPr lang="fi-FI" dirty="0"/>
              <a:t> </a:t>
            </a:r>
            <a:r>
              <a:rPr lang="fi-FI" dirty="0" err="1"/>
              <a:t>Sans</a:t>
            </a:r>
            <a:r>
              <a:rPr lang="fi-FI" dirty="0"/>
              <a:t> Pro </a:t>
            </a:r>
            <a:r>
              <a:rPr lang="fi-FI" dirty="0" err="1"/>
              <a:t>Regular</a:t>
            </a:r>
            <a:r>
              <a:rPr lang="fi-FI" dirty="0"/>
              <a:t> 22 pt.</a:t>
            </a:r>
          </a:p>
        </p:txBody>
      </p:sp>
      <p:pic>
        <p:nvPicPr>
          <p:cNvPr id="6" name="Kuva 5" descr="Kuva, joka sisältää kohteen teksti, Fontti, logo, symboli&#10;&#10;Kuvaus luotu automaattisesti">
            <a:extLst>
              <a:ext uri="{FF2B5EF4-FFF2-40B4-BE49-F238E27FC236}">
                <a16:creationId xmlns:a16="http://schemas.microsoft.com/office/drawing/2014/main" id="{CEAB9760-24A7-8DE2-CC9E-8DD78A662160}"/>
              </a:ext>
            </a:extLst>
          </p:cNvPr>
          <p:cNvPicPr>
            <a:picLocks noChangeAspect="1"/>
          </p:cNvPicPr>
          <p:nvPr userDrawn="1"/>
        </p:nvPicPr>
        <p:blipFill>
          <a:blip r:embed="rId3"/>
          <a:stretch>
            <a:fillRect/>
          </a:stretch>
        </p:blipFill>
        <p:spPr>
          <a:xfrm>
            <a:off x="1679898" y="6311900"/>
            <a:ext cx="1409335" cy="421519"/>
          </a:xfrm>
          <a:prstGeom prst="rect">
            <a:avLst/>
          </a:prstGeom>
        </p:spPr>
      </p:pic>
      <p:pic>
        <p:nvPicPr>
          <p:cNvPr id="7" name="Kuva 6" descr="Kuva, joka sisältää kohteen teksti, Fontti, logo, Grafiikka&#10;&#10;Kuvaus luotu automaattisesti">
            <a:extLst>
              <a:ext uri="{FF2B5EF4-FFF2-40B4-BE49-F238E27FC236}">
                <a16:creationId xmlns:a16="http://schemas.microsoft.com/office/drawing/2014/main" id="{41C47E41-655A-221F-1354-98683D4DD237}"/>
              </a:ext>
            </a:extLst>
          </p:cNvPr>
          <p:cNvPicPr>
            <a:picLocks noChangeAspect="1"/>
          </p:cNvPicPr>
          <p:nvPr userDrawn="1"/>
        </p:nvPicPr>
        <p:blipFill>
          <a:blip r:embed="rId4"/>
          <a:stretch>
            <a:fillRect/>
          </a:stretch>
        </p:blipFill>
        <p:spPr>
          <a:xfrm>
            <a:off x="159564" y="6176963"/>
            <a:ext cx="1520334" cy="599883"/>
          </a:xfrm>
          <a:prstGeom prst="rect">
            <a:avLst/>
          </a:prstGeom>
        </p:spPr>
      </p:pic>
    </p:spTree>
    <p:extLst>
      <p:ext uri="{BB962C8B-B14F-4D97-AF65-F5344CB8AC3E}">
        <p14:creationId xmlns:p14="http://schemas.microsoft.com/office/powerpoint/2010/main" val="3373588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tekstillinen sisält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DEDC23DF-201E-2653-AB66-7E69AA0660D9}"/>
              </a:ext>
            </a:extLst>
          </p:cNvPr>
          <p:cNvSpPr/>
          <p:nvPr userDrawn="1"/>
        </p:nvSpPr>
        <p:spPr>
          <a:xfrm>
            <a:off x="677104" y="708025"/>
            <a:ext cx="7454774" cy="54419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6E481D8D-5508-D62A-541E-9446F4373825}"/>
              </a:ext>
            </a:extLst>
          </p:cNvPr>
          <p:cNvSpPr>
            <a:spLocks noGrp="1"/>
          </p:cNvSpPr>
          <p:nvPr>
            <p:ph type="title" hasCustomPrompt="1"/>
          </p:nvPr>
        </p:nvSpPr>
        <p:spPr>
          <a:xfrm>
            <a:off x="1042106" y="1029572"/>
            <a:ext cx="5742602" cy="1745714"/>
          </a:xfrm>
        </p:spPr>
        <p:txBody>
          <a:bodyPr anchor="b"/>
          <a:lstStyle>
            <a:lvl1pPr>
              <a:defRPr sz="3200" b="0"/>
            </a:lvl1pPr>
          </a:lstStyle>
          <a:p>
            <a:r>
              <a:rPr lang="fi-FI" dirty="0"/>
              <a:t>Dian otsikko </a:t>
            </a:r>
            <a:r>
              <a:rPr lang="fi-FI" dirty="0" err="1"/>
              <a:t>Source</a:t>
            </a:r>
            <a:r>
              <a:rPr lang="fi-FI" dirty="0"/>
              <a:t> </a:t>
            </a:r>
            <a:r>
              <a:rPr lang="fi-FI" dirty="0" err="1"/>
              <a:t>Sans</a:t>
            </a:r>
            <a:r>
              <a:rPr lang="fi-FI" dirty="0"/>
              <a:t> Pro </a:t>
            </a:r>
            <a:r>
              <a:rPr lang="fi-FI" dirty="0" err="1"/>
              <a:t>Semibold</a:t>
            </a:r>
            <a:r>
              <a:rPr lang="fi-FI" dirty="0"/>
              <a:t> 32 pt.</a:t>
            </a:r>
          </a:p>
        </p:txBody>
      </p:sp>
      <p:sp>
        <p:nvSpPr>
          <p:cNvPr id="4" name="Tekstin paikkamerkki 3">
            <a:extLst>
              <a:ext uri="{FF2B5EF4-FFF2-40B4-BE49-F238E27FC236}">
                <a16:creationId xmlns:a16="http://schemas.microsoft.com/office/drawing/2014/main" id="{2D351269-F3FF-5E8A-7FD1-EFF1A55B71F9}"/>
              </a:ext>
            </a:extLst>
          </p:cNvPr>
          <p:cNvSpPr>
            <a:spLocks noGrp="1"/>
          </p:cNvSpPr>
          <p:nvPr>
            <p:ph type="body" sz="half" idx="2" hasCustomPrompt="1"/>
          </p:nvPr>
        </p:nvSpPr>
        <p:spPr>
          <a:xfrm>
            <a:off x="1042106" y="2826801"/>
            <a:ext cx="5742602" cy="3001627"/>
          </a:xfrm>
        </p:spPr>
        <p:txBody>
          <a:bodyPr/>
          <a:lstStyle>
            <a:lvl1pPr marL="0" indent="0">
              <a:lnSpc>
                <a:spcPct val="100000"/>
              </a:lnSpc>
              <a:buNone/>
              <a:defRPr sz="2200"/>
            </a:lvl1pPr>
            <a:lvl2pPr marL="457200" indent="0">
              <a:buNone/>
              <a:defRPr sz="1800"/>
            </a:lvl2pPr>
            <a:lvl3pPr marL="914400" indent="0">
              <a:buNone/>
              <a:defRPr sz="16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Sisältö  </a:t>
            </a:r>
            <a:r>
              <a:rPr lang="fi-FI" dirty="0" err="1"/>
              <a:t>Source</a:t>
            </a:r>
            <a:r>
              <a:rPr lang="fi-FI" dirty="0"/>
              <a:t> </a:t>
            </a:r>
            <a:r>
              <a:rPr lang="fi-FI" dirty="0" err="1"/>
              <a:t>Sans</a:t>
            </a:r>
            <a:r>
              <a:rPr lang="fi-FI" dirty="0"/>
              <a:t> Pro </a:t>
            </a:r>
            <a:r>
              <a:rPr lang="fi-FI" dirty="0" err="1"/>
              <a:t>Regular</a:t>
            </a:r>
            <a:r>
              <a:rPr lang="fi-FI" dirty="0"/>
              <a:t> 22 pt.</a:t>
            </a:r>
          </a:p>
        </p:txBody>
      </p:sp>
      <p:pic>
        <p:nvPicPr>
          <p:cNvPr id="7" name="Kuva 6">
            <a:extLst>
              <a:ext uri="{FF2B5EF4-FFF2-40B4-BE49-F238E27FC236}">
                <a16:creationId xmlns:a16="http://schemas.microsoft.com/office/drawing/2014/main" id="{EF17F92E-1F62-5317-9BFD-7017755CC74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63333"/>
          <a:stretch/>
        </p:blipFill>
        <p:spPr>
          <a:xfrm>
            <a:off x="7293679" y="708025"/>
            <a:ext cx="838200" cy="5441950"/>
          </a:xfrm>
          <a:prstGeom prst="rect">
            <a:avLst/>
          </a:prstGeom>
        </p:spPr>
      </p:pic>
      <p:sp>
        <p:nvSpPr>
          <p:cNvPr id="13" name="Dian numeron paikkamerkki 5">
            <a:extLst>
              <a:ext uri="{FF2B5EF4-FFF2-40B4-BE49-F238E27FC236}">
                <a16:creationId xmlns:a16="http://schemas.microsoft.com/office/drawing/2014/main" id="{06215D9D-66FD-1671-52AF-54EAF97C203A}"/>
              </a:ext>
            </a:extLst>
          </p:cNvPr>
          <p:cNvSpPr>
            <a:spLocks noGrp="1"/>
          </p:cNvSpPr>
          <p:nvPr>
            <p:ph type="sldNum" sz="quarter" idx="4"/>
          </p:nvPr>
        </p:nvSpPr>
        <p:spPr>
          <a:xfrm>
            <a:off x="11124000" y="6311900"/>
            <a:ext cx="676154"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fld id="{8C00DF12-ABE5-8343-B5F3-2B9255993CF6}" type="slidenum">
              <a:rPr lang="fi-FI" smtClean="0"/>
              <a:pPr/>
              <a:t>‹#›</a:t>
            </a:fld>
            <a:endParaRPr lang="fi-FI"/>
          </a:p>
        </p:txBody>
      </p:sp>
      <p:sp>
        <p:nvSpPr>
          <p:cNvPr id="14" name="Päivämäärän paikkamerkki 3">
            <a:extLst>
              <a:ext uri="{FF2B5EF4-FFF2-40B4-BE49-F238E27FC236}">
                <a16:creationId xmlns:a16="http://schemas.microsoft.com/office/drawing/2014/main" id="{E5D77FED-E4C2-39DE-422B-98B2493CD284}"/>
              </a:ext>
            </a:extLst>
          </p:cNvPr>
          <p:cNvSpPr>
            <a:spLocks noGrp="1"/>
          </p:cNvSpPr>
          <p:nvPr>
            <p:ph type="dt" sz="half" idx="10"/>
          </p:nvPr>
        </p:nvSpPr>
        <p:spPr>
          <a:xfrm>
            <a:off x="10249147" y="6311900"/>
            <a:ext cx="874853" cy="365125"/>
          </a:xfrm>
          <a:prstGeom prst="rect">
            <a:avLst/>
          </a:prstGeom>
        </p:spPr>
        <p:txBody>
          <a:bodyPr vert="horz" lIns="91440" tIns="45720" rIns="91440" bIns="45720" rtlCol="0" anchor="b"/>
          <a:lstStyle>
            <a:lvl1pPr algn="l">
              <a:defRPr sz="800" b="0" i="0">
                <a:solidFill>
                  <a:schemeClr val="bg1"/>
                </a:solidFill>
                <a:latin typeface="Source Sans Pro" panose="020B0503030403020204" pitchFamily="34" charset="0"/>
              </a:defRPr>
            </a:lvl1pPr>
          </a:lstStyle>
          <a:p>
            <a:fld id="{BC262AC7-06B4-E244-A3AF-668EBE188E8B}" type="datetime1">
              <a:rPr lang="fi-FI" smtClean="0"/>
              <a:pPr/>
              <a:t>16.10.2023</a:t>
            </a:fld>
            <a:endParaRPr lang="fi-FI" dirty="0"/>
          </a:p>
        </p:txBody>
      </p:sp>
      <p:sp>
        <p:nvSpPr>
          <p:cNvPr id="15" name="Alatunnisteen paikkamerkki 4">
            <a:extLst>
              <a:ext uri="{FF2B5EF4-FFF2-40B4-BE49-F238E27FC236}">
                <a16:creationId xmlns:a16="http://schemas.microsoft.com/office/drawing/2014/main" id="{1C8DB187-3BF7-25A4-C4A0-0A5F8F03F464}"/>
              </a:ext>
            </a:extLst>
          </p:cNvPr>
          <p:cNvSpPr>
            <a:spLocks noGrp="1"/>
          </p:cNvSpPr>
          <p:nvPr>
            <p:ph type="ftr" sz="quarter" idx="3"/>
          </p:nvPr>
        </p:nvSpPr>
        <p:spPr>
          <a:xfrm>
            <a:off x="7488584" y="6311900"/>
            <a:ext cx="2760563" cy="365125"/>
          </a:xfrm>
          <a:prstGeom prst="rect">
            <a:avLst/>
          </a:prstGeom>
        </p:spPr>
        <p:txBody>
          <a:bodyPr vert="horz" lIns="91440" tIns="45720" rIns="91440" bIns="45720" rtlCol="0" anchor="b"/>
          <a:lstStyle>
            <a:lvl1pPr algn="r">
              <a:defRPr sz="800" b="0" i="0">
                <a:solidFill>
                  <a:schemeClr val="bg1"/>
                </a:solidFill>
                <a:latin typeface="Source Sans Pro" panose="020B0503030403020204" pitchFamily="34" charset="0"/>
              </a:defRPr>
            </a:lvl1pPr>
          </a:lstStyle>
          <a:p>
            <a:r>
              <a:rPr lang="fi-FI"/>
              <a:t>Alatunnisteen paikka</a:t>
            </a:r>
            <a:endParaRPr lang="fi-FI" dirty="0"/>
          </a:p>
        </p:txBody>
      </p:sp>
      <p:pic>
        <p:nvPicPr>
          <p:cNvPr id="5" name="Kuva 4" descr="Kuva, joka sisältää kohteen Fontti, Grafiikka, graafinen suunnittelu, muotoilu&#10;&#10;Kuvaus luotu automaattisesti">
            <a:extLst>
              <a:ext uri="{FF2B5EF4-FFF2-40B4-BE49-F238E27FC236}">
                <a16:creationId xmlns:a16="http://schemas.microsoft.com/office/drawing/2014/main" id="{5DDBD326-AC5B-B758-74A3-EFCD994AAC29}"/>
              </a:ext>
            </a:extLst>
          </p:cNvPr>
          <p:cNvPicPr>
            <a:picLocks noChangeAspect="1"/>
          </p:cNvPicPr>
          <p:nvPr userDrawn="1"/>
        </p:nvPicPr>
        <p:blipFill>
          <a:blip r:embed="rId5"/>
          <a:stretch>
            <a:fillRect/>
          </a:stretch>
        </p:blipFill>
        <p:spPr>
          <a:xfrm>
            <a:off x="501917" y="6108471"/>
            <a:ext cx="1440936" cy="568554"/>
          </a:xfrm>
          <a:prstGeom prst="rect">
            <a:avLst/>
          </a:prstGeom>
        </p:spPr>
      </p:pic>
      <p:pic>
        <p:nvPicPr>
          <p:cNvPr id="8" name="Kuva 7" descr="Kuva, joka sisältää kohteen teksti, Fontti, kuvakaappaus, Grafiikka&#10;&#10;Kuvaus luotu automaattisesti">
            <a:extLst>
              <a:ext uri="{FF2B5EF4-FFF2-40B4-BE49-F238E27FC236}">
                <a16:creationId xmlns:a16="http://schemas.microsoft.com/office/drawing/2014/main" id="{80B4E542-778E-8504-E9EB-4FCD04523D66}"/>
              </a:ext>
            </a:extLst>
          </p:cNvPr>
          <p:cNvPicPr>
            <a:picLocks noChangeAspect="1"/>
          </p:cNvPicPr>
          <p:nvPr userDrawn="1"/>
        </p:nvPicPr>
        <p:blipFill>
          <a:blip r:embed="rId6"/>
          <a:stretch>
            <a:fillRect/>
          </a:stretch>
        </p:blipFill>
        <p:spPr>
          <a:xfrm>
            <a:off x="1991169" y="6231052"/>
            <a:ext cx="1440937" cy="345510"/>
          </a:xfrm>
          <a:prstGeom prst="rect">
            <a:avLst/>
          </a:prstGeom>
        </p:spPr>
      </p:pic>
    </p:spTree>
    <p:extLst>
      <p:ext uri="{BB962C8B-B14F-4D97-AF65-F5344CB8AC3E}">
        <p14:creationId xmlns:p14="http://schemas.microsoft.com/office/powerpoint/2010/main" val="1028902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7DAAF831-106A-5811-3019-7AA5422F65E2}"/>
              </a:ext>
            </a:extLst>
          </p:cNvPr>
          <p:cNvSpPr>
            <a:spLocks noGrp="1"/>
          </p:cNvSpPr>
          <p:nvPr>
            <p:ph type="title" hasCustomPrompt="1"/>
          </p:nvPr>
        </p:nvSpPr>
        <p:spPr>
          <a:xfrm>
            <a:off x="672567" y="365125"/>
            <a:ext cx="10515600" cy="1325563"/>
          </a:xfrm>
        </p:spPr>
        <p:txBody>
          <a:bodyPr anchor="b">
            <a:normAutofit/>
          </a:bodyPr>
          <a:lstStyle>
            <a:lvl1pPr>
              <a:defRPr sz="3800" b="0"/>
            </a:lvl1pPr>
          </a:lstStyle>
          <a:p>
            <a:r>
              <a:rPr lang="fi-FI" dirty="0"/>
              <a:t>Dian otsikko vasemmalle tasattuna vaikka</a:t>
            </a:r>
            <a:br>
              <a:rPr lang="fi-FI" dirty="0"/>
            </a:br>
            <a:r>
              <a:rPr lang="fi-FI" dirty="0"/>
              <a:t>kahdelle riville </a:t>
            </a:r>
            <a:r>
              <a:rPr lang="fi-FI" dirty="0" err="1"/>
              <a:t>Source</a:t>
            </a:r>
            <a:r>
              <a:rPr lang="fi-FI" dirty="0"/>
              <a:t> </a:t>
            </a:r>
            <a:r>
              <a:rPr lang="fi-FI" dirty="0" err="1"/>
              <a:t>Sans</a:t>
            </a:r>
            <a:r>
              <a:rPr lang="fi-FI" dirty="0"/>
              <a:t> Pro </a:t>
            </a:r>
            <a:r>
              <a:rPr lang="fi-FI" dirty="0" err="1"/>
              <a:t>Semibold</a:t>
            </a:r>
            <a:r>
              <a:rPr lang="fi-FI" dirty="0"/>
              <a:t> 38 pt.</a:t>
            </a:r>
          </a:p>
        </p:txBody>
      </p:sp>
      <p:sp>
        <p:nvSpPr>
          <p:cNvPr id="2" name="Dian numeron paikkamerkki 5">
            <a:extLst>
              <a:ext uri="{FF2B5EF4-FFF2-40B4-BE49-F238E27FC236}">
                <a16:creationId xmlns:a16="http://schemas.microsoft.com/office/drawing/2014/main" id="{7F0C61B4-9318-F188-D769-A274C0396355}"/>
              </a:ext>
            </a:extLst>
          </p:cNvPr>
          <p:cNvSpPr>
            <a:spLocks noGrp="1"/>
          </p:cNvSpPr>
          <p:nvPr>
            <p:ph type="sldNum" sz="quarter" idx="4"/>
          </p:nvPr>
        </p:nvSpPr>
        <p:spPr>
          <a:xfrm>
            <a:off x="11124000" y="6311900"/>
            <a:ext cx="676154"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fld id="{8C00DF12-ABE5-8343-B5F3-2B9255993CF6}" type="slidenum">
              <a:rPr lang="fi-FI" smtClean="0"/>
              <a:pPr/>
              <a:t>‹#›</a:t>
            </a:fld>
            <a:endParaRPr lang="fi-FI"/>
          </a:p>
        </p:txBody>
      </p:sp>
      <p:pic>
        <p:nvPicPr>
          <p:cNvPr id="5" name="Kuva 4">
            <a:extLst>
              <a:ext uri="{FF2B5EF4-FFF2-40B4-BE49-F238E27FC236}">
                <a16:creationId xmlns:a16="http://schemas.microsoft.com/office/drawing/2014/main" id="{35357C46-CA90-D693-9BDF-EB30FF32E80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8002" t="27345" r="17822" b="28122"/>
          <a:stretch/>
        </p:blipFill>
        <p:spPr>
          <a:xfrm>
            <a:off x="391846" y="6243779"/>
            <a:ext cx="1014716" cy="366662"/>
          </a:xfrm>
          <a:prstGeom prst="rect">
            <a:avLst/>
          </a:prstGeom>
        </p:spPr>
      </p:pic>
      <p:sp>
        <p:nvSpPr>
          <p:cNvPr id="11" name="Päivämäärän paikkamerkki 3">
            <a:extLst>
              <a:ext uri="{FF2B5EF4-FFF2-40B4-BE49-F238E27FC236}">
                <a16:creationId xmlns:a16="http://schemas.microsoft.com/office/drawing/2014/main" id="{D02F2CEC-41D1-9799-88C6-B80111BF2C81}"/>
              </a:ext>
            </a:extLst>
          </p:cNvPr>
          <p:cNvSpPr>
            <a:spLocks noGrp="1"/>
          </p:cNvSpPr>
          <p:nvPr>
            <p:ph type="dt" sz="half" idx="10"/>
          </p:nvPr>
        </p:nvSpPr>
        <p:spPr>
          <a:xfrm>
            <a:off x="10249147" y="6311900"/>
            <a:ext cx="874853" cy="365125"/>
          </a:xfrm>
          <a:prstGeom prst="rect">
            <a:avLst/>
          </a:prstGeom>
        </p:spPr>
        <p:txBody>
          <a:bodyPr vert="horz" lIns="91440" tIns="45720" rIns="91440" bIns="45720" rtlCol="0" anchor="b"/>
          <a:lstStyle>
            <a:lvl1pPr algn="l">
              <a:defRPr sz="800" b="0" i="0">
                <a:solidFill>
                  <a:schemeClr val="tx1"/>
                </a:solidFill>
                <a:latin typeface="Source Sans Pro" panose="020B0503030403020204" pitchFamily="34" charset="0"/>
              </a:defRPr>
            </a:lvl1pPr>
          </a:lstStyle>
          <a:p>
            <a:fld id="{BC262AC7-06B4-E244-A3AF-668EBE188E8B}" type="datetime1">
              <a:rPr lang="fi-FI" smtClean="0"/>
              <a:pPr/>
              <a:t>16.10.2023</a:t>
            </a:fld>
            <a:endParaRPr lang="fi-FI" dirty="0"/>
          </a:p>
        </p:txBody>
      </p:sp>
      <p:sp>
        <p:nvSpPr>
          <p:cNvPr id="12" name="Alatunnisteen paikkamerkki 4">
            <a:extLst>
              <a:ext uri="{FF2B5EF4-FFF2-40B4-BE49-F238E27FC236}">
                <a16:creationId xmlns:a16="http://schemas.microsoft.com/office/drawing/2014/main" id="{5C096848-8045-2BCA-AEE6-597F71F6A402}"/>
              </a:ext>
            </a:extLst>
          </p:cNvPr>
          <p:cNvSpPr>
            <a:spLocks noGrp="1"/>
          </p:cNvSpPr>
          <p:nvPr>
            <p:ph type="ftr" sz="quarter" idx="3"/>
          </p:nvPr>
        </p:nvSpPr>
        <p:spPr>
          <a:xfrm>
            <a:off x="7488584" y="6311900"/>
            <a:ext cx="2760563"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r>
              <a:rPr lang="fi-FI"/>
              <a:t>Alatunnisteen paikka</a:t>
            </a:r>
            <a:endParaRPr lang="fi-FI" dirty="0"/>
          </a:p>
        </p:txBody>
      </p:sp>
      <p:pic>
        <p:nvPicPr>
          <p:cNvPr id="3" name="Kuva 2">
            <a:extLst>
              <a:ext uri="{FF2B5EF4-FFF2-40B4-BE49-F238E27FC236}">
                <a16:creationId xmlns:a16="http://schemas.microsoft.com/office/drawing/2014/main" id="{8435B303-5277-59CF-6939-00F8E9FFA9E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587588" y="6298872"/>
            <a:ext cx="1395367" cy="333192"/>
          </a:xfrm>
          <a:prstGeom prst="rect">
            <a:avLst/>
          </a:prstGeom>
        </p:spPr>
      </p:pic>
    </p:spTree>
    <p:extLst>
      <p:ext uri="{BB962C8B-B14F-4D97-AF65-F5344CB8AC3E}">
        <p14:creationId xmlns:p14="http://schemas.microsoft.com/office/powerpoint/2010/main" val="2660753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9" name="Dian numeron paikkamerkki 5">
            <a:extLst>
              <a:ext uri="{FF2B5EF4-FFF2-40B4-BE49-F238E27FC236}">
                <a16:creationId xmlns:a16="http://schemas.microsoft.com/office/drawing/2014/main" id="{AE6A74EA-22A7-4D9F-7F91-5E5807C0015C}"/>
              </a:ext>
            </a:extLst>
          </p:cNvPr>
          <p:cNvSpPr>
            <a:spLocks noGrp="1"/>
          </p:cNvSpPr>
          <p:nvPr>
            <p:ph type="sldNum" sz="quarter" idx="4"/>
          </p:nvPr>
        </p:nvSpPr>
        <p:spPr>
          <a:xfrm>
            <a:off x="11124000" y="6311900"/>
            <a:ext cx="676154"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fld id="{8C00DF12-ABE5-8343-B5F3-2B9255993CF6}" type="slidenum">
              <a:rPr lang="fi-FI" smtClean="0"/>
              <a:pPr/>
              <a:t>‹#›</a:t>
            </a:fld>
            <a:endParaRPr lang="fi-FI"/>
          </a:p>
        </p:txBody>
      </p:sp>
      <p:pic>
        <p:nvPicPr>
          <p:cNvPr id="12" name="Kuva 11">
            <a:extLst>
              <a:ext uri="{FF2B5EF4-FFF2-40B4-BE49-F238E27FC236}">
                <a16:creationId xmlns:a16="http://schemas.microsoft.com/office/drawing/2014/main" id="{9EFFCA65-EC45-D9AD-0FB1-9B27669E55C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8002" t="27345" r="17822" b="28122"/>
          <a:stretch/>
        </p:blipFill>
        <p:spPr>
          <a:xfrm>
            <a:off x="391846" y="6243779"/>
            <a:ext cx="1014716" cy="366662"/>
          </a:xfrm>
          <a:prstGeom prst="rect">
            <a:avLst/>
          </a:prstGeom>
        </p:spPr>
      </p:pic>
      <p:sp>
        <p:nvSpPr>
          <p:cNvPr id="16" name="Päivämäärän paikkamerkki 3">
            <a:extLst>
              <a:ext uri="{FF2B5EF4-FFF2-40B4-BE49-F238E27FC236}">
                <a16:creationId xmlns:a16="http://schemas.microsoft.com/office/drawing/2014/main" id="{08E20155-72B0-F39F-BCA7-795645A88953}"/>
              </a:ext>
            </a:extLst>
          </p:cNvPr>
          <p:cNvSpPr>
            <a:spLocks noGrp="1"/>
          </p:cNvSpPr>
          <p:nvPr>
            <p:ph type="dt" sz="half" idx="10"/>
          </p:nvPr>
        </p:nvSpPr>
        <p:spPr>
          <a:xfrm>
            <a:off x="10249147" y="6311900"/>
            <a:ext cx="874853" cy="365125"/>
          </a:xfrm>
          <a:prstGeom prst="rect">
            <a:avLst/>
          </a:prstGeom>
        </p:spPr>
        <p:txBody>
          <a:bodyPr vert="horz" lIns="91440" tIns="45720" rIns="91440" bIns="45720" rtlCol="0" anchor="b"/>
          <a:lstStyle>
            <a:lvl1pPr algn="l">
              <a:defRPr sz="800" b="0" i="0">
                <a:solidFill>
                  <a:schemeClr val="tx1"/>
                </a:solidFill>
                <a:latin typeface="Source Sans Pro" panose="020B0503030403020204" pitchFamily="34" charset="0"/>
              </a:defRPr>
            </a:lvl1pPr>
          </a:lstStyle>
          <a:p>
            <a:fld id="{BC262AC7-06B4-E244-A3AF-668EBE188E8B}" type="datetime1">
              <a:rPr lang="fi-FI" smtClean="0"/>
              <a:pPr/>
              <a:t>16.10.2023</a:t>
            </a:fld>
            <a:endParaRPr lang="fi-FI" dirty="0"/>
          </a:p>
        </p:txBody>
      </p:sp>
      <p:sp>
        <p:nvSpPr>
          <p:cNvPr id="17" name="Alatunnisteen paikkamerkki 4">
            <a:extLst>
              <a:ext uri="{FF2B5EF4-FFF2-40B4-BE49-F238E27FC236}">
                <a16:creationId xmlns:a16="http://schemas.microsoft.com/office/drawing/2014/main" id="{675B71CF-5929-413B-684A-94828EB8A0C2}"/>
              </a:ext>
            </a:extLst>
          </p:cNvPr>
          <p:cNvSpPr>
            <a:spLocks noGrp="1"/>
          </p:cNvSpPr>
          <p:nvPr>
            <p:ph type="ftr" sz="quarter" idx="3"/>
          </p:nvPr>
        </p:nvSpPr>
        <p:spPr>
          <a:xfrm>
            <a:off x="7488584" y="6311900"/>
            <a:ext cx="2760563"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r>
              <a:rPr lang="fi-FI"/>
              <a:t>Alatunnisteen paikka</a:t>
            </a:r>
            <a:endParaRPr lang="fi-FI" dirty="0"/>
          </a:p>
        </p:txBody>
      </p:sp>
      <p:pic>
        <p:nvPicPr>
          <p:cNvPr id="2" name="Kuva 1">
            <a:extLst>
              <a:ext uri="{FF2B5EF4-FFF2-40B4-BE49-F238E27FC236}">
                <a16:creationId xmlns:a16="http://schemas.microsoft.com/office/drawing/2014/main" id="{8563B0CA-4913-EA55-C3A4-A5437AD7E388}"/>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587588" y="6298872"/>
            <a:ext cx="1395367" cy="333192"/>
          </a:xfrm>
          <a:prstGeom prst="rect">
            <a:avLst/>
          </a:prstGeom>
        </p:spPr>
      </p:pic>
    </p:spTree>
    <p:extLst>
      <p:ext uri="{BB962C8B-B14F-4D97-AF65-F5344CB8AC3E}">
        <p14:creationId xmlns:p14="http://schemas.microsoft.com/office/powerpoint/2010/main" val="2958413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C8103B20-340F-882F-72C6-6623C32597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4" name="Otsikko 1">
            <a:extLst>
              <a:ext uri="{FF2B5EF4-FFF2-40B4-BE49-F238E27FC236}">
                <a16:creationId xmlns:a16="http://schemas.microsoft.com/office/drawing/2014/main" id="{AE9CB592-D76C-F995-C83E-7B822EA6009B}"/>
              </a:ext>
            </a:extLst>
          </p:cNvPr>
          <p:cNvSpPr>
            <a:spLocks noGrp="1"/>
          </p:cNvSpPr>
          <p:nvPr>
            <p:ph type="ctrTitle" hasCustomPrompt="1"/>
          </p:nvPr>
        </p:nvSpPr>
        <p:spPr>
          <a:xfrm>
            <a:off x="2868881" y="2235200"/>
            <a:ext cx="6454239" cy="2387600"/>
          </a:xfrm>
        </p:spPr>
        <p:txBody>
          <a:bodyPr anchor="ctr">
            <a:normAutofit/>
          </a:bodyPr>
          <a:lstStyle>
            <a:lvl1pPr algn="ctr">
              <a:defRPr sz="4000">
                <a:solidFill>
                  <a:schemeClr val="tx1"/>
                </a:solidFill>
              </a:defRPr>
            </a:lvl1pPr>
          </a:lstStyle>
          <a:p>
            <a:r>
              <a:rPr lang="fi-FI" dirty="0" err="1"/>
              <a:t>Ootsikko</a:t>
            </a:r>
            <a:r>
              <a:rPr lang="fi-FI" dirty="0"/>
              <a:t> </a:t>
            </a:r>
            <a:br>
              <a:rPr lang="fi-FI" dirty="0"/>
            </a:br>
            <a:r>
              <a:rPr lang="fi-FI" dirty="0" err="1"/>
              <a:t>Source</a:t>
            </a:r>
            <a:r>
              <a:rPr lang="fi-FI" dirty="0"/>
              <a:t> </a:t>
            </a:r>
            <a:r>
              <a:rPr lang="fi-FI" dirty="0" err="1"/>
              <a:t>Sans</a:t>
            </a:r>
            <a:r>
              <a:rPr lang="fi-FI" dirty="0"/>
              <a:t> Pro </a:t>
            </a:r>
            <a:r>
              <a:rPr lang="fi-FI" dirty="0" err="1"/>
              <a:t>Bold</a:t>
            </a:r>
            <a:r>
              <a:rPr lang="fi-FI" dirty="0"/>
              <a:t> 40 pt. </a:t>
            </a:r>
          </a:p>
        </p:txBody>
      </p:sp>
      <p:pic>
        <p:nvPicPr>
          <p:cNvPr id="2" name="Kuva 1">
            <a:extLst>
              <a:ext uri="{FF2B5EF4-FFF2-40B4-BE49-F238E27FC236}">
                <a16:creationId xmlns:a16="http://schemas.microsoft.com/office/drawing/2014/main" id="{0CE407DA-019A-AF36-E5E7-3908119DC5FD}"/>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8002" t="27345" r="17822" b="28122"/>
          <a:stretch/>
        </p:blipFill>
        <p:spPr>
          <a:xfrm>
            <a:off x="796960" y="495438"/>
            <a:ext cx="1396770" cy="504715"/>
          </a:xfrm>
          <a:prstGeom prst="rect">
            <a:avLst/>
          </a:prstGeom>
        </p:spPr>
      </p:pic>
      <p:pic>
        <p:nvPicPr>
          <p:cNvPr id="5" name="Kuva 4">
            <a:extLst>
              <a:ext uri="{FF2B5EF4-FFF2-40B4-BE49-F238E27FC236}">
                <a16:creationId xmlns:a16="http://schemas.microsoft.com/office/drawing/2014/main" id="{AFF8B39D-9BFE-9C85-556D-E2AC2E91A6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2552874" y="571274"/>
            <a:ext cx="1920741" cy="458642"/>
          </a:xfrm>
          <a:prstGeom prst="rect">
            <a:avLst/>
          </a:prstGeom>
        </p:spPr>
      </p:pic>
      <p:sp>
        <p:nvSpPr>
          <p:cNvPr id="6" name="Alaotsikko 2">
            <a:extLst>
              <a:ext uri="{FF2B5EF4-FFF2-40B4-BE49-F238E27FC236}">
                <a16:creationId xmlns:a16="http://schemas.microsoft.com/office/drawing/2014/main" id="{6B01AC25-6B26-5F0A-148F-7CA942D5ADF7}"/>
              </a:ext>
            </a:extLst>
          </p:cNvPr>
          <p:cNvSpPr>
            <a:spLocks noGrp="1"/>
          </p:cNvSpPr>
          <p:nvPr>
            <p:ph type="subTitle" idx="1" hasCustomPrompt="1"/>
          </p:nvPr>
        </p:nvSpPr>
        <p:spPr>
          <a:xfrm>
            <a:off x="2868881" y="5455707"/>
            <a:ext cx="6454239" cy="778232"/>
          </a:xfrm>
        </p:spPr>
        <p:txBody>
          <a:bodyPr anchor="t">
            <a:normAutofit/>
          </a:bodyPr>
          <a:lstStyle>
            <a:lvl1pPr marL="0" indent="0" algn="ctr">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Apuotsikko </a:t>
            </a:r>
            <a:r>
              <a:rPr lang="fi-FI" dirty="0" err="1"/>
              <a:t>Source</a:t>
            </a:r>
            <a:r>
              <a:rPr lang="fi-FI" dirty="0"/>
              <a:t> </a:t>
            </a:r>
            <a:r>
              <a:rPr lang="fi-FI" dirty="0" err="1"/>
              <a:t>Sans</a:t>
            </a:r>
            <a:r>
              <a:rPr lang="fi-FI" dirty="0"/>
              <a:t> Pro </a:t>
            </a:r>
            <a:r>
              <a:rPr lang="fi-FI" dirty="0" err="1"/>
              <a:t>Regular</a:t>
            </a:r>
            <a:r>
              <a:rPr lang="fi-FI" dirty="0"/>
              <a:t> 16 pt. </a:t>
            </a:r>
            <a:r>
              <a:rPr lang="fi-FI" dirty="0" err="1"/>
              <a:t>bibendum</a:t>
            </a:r>
            <a:r>
              <a:rPr lang="fi-FI" dirty="0"/>
              <a:t> </a:t>
            </a:r>
            <a:r>
              <a:rPr lang="fi-FI" dirty="0" err="1"/>
              <a:t>orci</a:t>
            </a:r>
            <a:r>
              <a:rPr lang="fi-FI" dirty="0"/>
              <a:t> elit </a:t>
            </a:r>
            <a:r>
              <a:rPr lang="fi-FI" dirty="0" err="1"/>
              <a:t>pellentesque</a:t>
            </a:r>
            <a:endParaRPr lang="fi-FI" dirty="0"/>
          </a:p>
        </p:txBody>
      </p:sp>
    </p:spTree>
    <p:extLst>
      <p:ext uri="{BB962C8B-B14F-4D97-AF65-F5344CB8AC3E}">
        <p14:creationId xmlns:p14="http://schemas.microsoft.com/office/powerpoint/2010/main" val="4134839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0535C92-5018-BF66-446C-ACC7AE2730A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06000" y="0"/>
            <a:ext cx="2286000" cy="6858000"/>
          </a:xfrm>
          <a:prstGeom prst="rect">
            <a:avLst/>
          </a:prstGeom>
        </p:spPr>
      </p:pic>
      <p:sp>
        <p:nvSpPr>
          <p:cNvPr id="11" name="Otsikko 1">
            <a:extLst>
              <a:ext uri="{FF2B5EF4-FFF2-40B4-BE49-F238E27FC236}">
                <a16:creationId xmlns:a16="http://schemas.microsoft.com/office/drawing/2014/main" id="{36407EB0-D00F-E79A-29A4-FA009351BD9D}"/>
              </a:ext>
            </a:extLst>
          </p:cNvPr>
          <p:cNvSpPr>
            <a:spLocks noGrp="1"/>
          </p:cNvSpPr>
          <p:nvPr>
            <p:ph type="ctrTitle" hasCustomPrompt="1"/>
          </p:nvPr>
        </p:nvSpPr>
        <p:spPr>
          <a:xfrm>
            <a:off x="672568" y="2713745"/>
            <a:ext cx="7130006" cy="2387600"/>
          </a:xfrm>
        </p:spPr>
        <p:txBody>
          <a:bodyPr anchor="b">
            <a:normAutofit/>
          </a:bodyPr>
          <a:lstStyle>
            <a:lvl1pPr algn="l">
              <a:defRPr sz="3800" b="0">
                <a:solidFill>
                  <a:schemeClr val="bg1"/>
                </a:solidFill>
              </a:defRPr>
            </a:lvl1pPr>
          </a:lstStyle>
          <a:p>
            <a:r>
              <a:rPr lang="fi-FI" dirty="0"/>
              <a:t>Esityksen otsikko </a:t>
            </a:r>
            <a:r>
              <a:rPr lang="fi-FI" dirty="0" err="1"/>
              <a:t>Source</a:t>
            </a:r>
            <a:r>
              <a:rPr lang="fi-FI" dirty="0"/>
              <a:t> </a:t>
            </a:r>
            <a:r>
              <a:rPr lang="fi-FI" dirty="0" err="1"/>
              <a:t>Sans</a:t>
            </a:r>
            <a:r>
              <a:rPr lang="fi-FI" dirty="0"/>
              <a:t> Pro </a:t>
            </a:r>
            <a:r>
              <a:rPr lang="fi-FI" dirty="0" err="1"/>
              <a:t>Semibold</a:t>
            </a:r>
            <a:r>
              <a:rPr lang="fi-FI" dirty="0"/>
              <a:t> 38 pt. </a:t>
            </a:r>
            <a:r>
              <a:rPr lang="fi-FI" dirty="0" err="1"/>
              <a:t>sit</a:t>
            </a:r>
            <a:r>
              <a:rPr lang="fi-FI" dirty="0"/>
              <a:t> </a:t>
            </a:r>
            <a:r>
              <a:rPr lang="fi-FI" dirty="0" err="1"/>
              <a:t>amet</a:t>
            </a:r>
            <a:r>
              <a:rPr lang="fi-FI" dirty="0"/>
              <a:t> </a:t>
            </a:r>
            <a:r>
              <a:rPr lang="fi-FI" dirty="0" err="1"/>
              <a:t>consectetur</a:t>
            </a:r>
            <a:r>
              <a:rPr lang="fi-FI" dirty="0"/>
              <a:t> </a:t>
            </a:r>
            <a:r>
              <a:rPr lang="fi-FI" dirty="0" err="1"/>
              <a:t>adipiscing</a:t>
            </a:r>
            <a:r>
              <a:rPr lang="fi-FI" dirty="0"/>
              <a:t> </a:t>
            </a:r>
            <a:r>
              <a:rPr lang="fi-FI" dirty="0" err="1"/>
              <a:t>elitest</a:t>
            </a:r>
            <a:endParaRPr lang="fi-FI" dirty="0"/>
          </a:p>
        </p:txBody>
      </p:sp>
      <p:sp>
        <p:nvSpPr>
          <p:cNvPr id="13" name="Alaotsikko 2">
            <a:extLst>
              <a:ext uri="{FF2B5EF4-FFF2-40B4-BE49-F238E27FC236}">
                <a16:creationId xmlns:a16="http://schemas.microsoft.com/office/drawing/2014/main" id="{9A4CFCD6-A542-1340-615C-147A355B5DD9}"/>
              </a:ext>
            </a:extLst>
          </p:cNvPr>
          <p:cNvSpPr>
            <a:spLocks noGrp="1"/>
          </p:cNvSpPr>
          <p:nvPr>
            <p:ph type="subTitle" idx="1" hasCustomPrompt="1"/>
          </p:nvPr>
        </p:nvSpPr>
        <p:spPr>
          <a:xfrm>
            <a:off x="672568" y="5455707"/>
            <a:ext cx="7130006" cy="778232"/>
          </a:xfrm>
        </p:spPr>
        <p:txBody>
          <a:bodyPr anchor="t">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Apuotsikko </a:t>
            </a:r>
            <a:r>
              <a:rPr lang="fi-FI" dirty="0" err="1"/>
              <a:t>Source</a:t>
            </a:r>
            <a:r>
              <a:rPr lang="fi-FI" dirty="0"/>
              <a:t> </a:t>
            </a:r>
            <a:r>
              <a:rPr lang="fi-FI" dirty="0" err="1"/>
              <a:t>Sans</a:t>
            </a:r>
            <a:r>
              <a:rPr lang="fi-FI" dirty="0"/>
              <a:t> Pro </a:t>
            </a:r>
            <a:r>
              <a:rPr lang="fi-FI" dirty="0" err="1"/>
              <a:t>Regular</a:t>
            </a:r>
            <a:r>
              <a:rPr lang="fi-FI" dirty="0"/>
              <a:t> 16 pt. </a:t>
            </a:r>
            <a:r>
              <a:rPr lang="fi-FI" dirty="0" err="1"/>
              <a:t>bibendum</a:t>
            </a:r>
            <a:r>
              <a:rPr lang="fi-FI" dirty="0"/>
              <a:t> </a:t>
            </a:r>
            <a:r>
              <a:rPr lang="fi-FI" dirty="0" err="1"/>
              <a:t>orci</a:t>
            </a:r>
            <a:r>
              <a:rPr lang="fi-FI" dirty="0"/>
              <a:t> elit </a:t>
            </a:r>
            <a:r>
              <a:rPr lang="fi-FI" dirty="0" err="1"/>
              <a:t>pellentesque</a:t>
            </a:r>
            <a:endParaRPr lang="fi-FI" dirty="0"/>
          </a:p>
        </p:txBody>
      </p:sp>
      <p:sp>
        <p:nvSpPr>
          <p:cNvPr id="10" name="Päivämäärän paikkamerkki 3">
            <a:extLst>
              <a:ext uri="{FF2B5EF4-FFF2-40B4-BE49-F238E27FC236}">
                <a16:creationId xmlns:a16="http://schemas.microsoft.com/office/drawing/2014/main" id="{1C999EE2-FB1E-6DE1-1DBA-E4C55B4B90E1}"/>
              </a:ext>
            </a:extLst>
          </p:cNvPr>
          <p:cNvSpPr>
            <a:spLocks noGrp="1"/>
          </p:cNvSpPr>
          <p:nvPr>
            <p:ph type="dt" sz="half" idx="2"/>
          </p:nvPr>
        </p:nvSpPr>
        <p:spPr>
          <a:xfrm>
            <a:off x="9031147" y="6311900"/>
            <a:ext cx="874853" cy="365125"/>
          </a:xfrm>
          <a:prstGeom prst="rect">
            <a:avLst/>
          </a:prstGeom>
        </p:spPr>
        <p:txBody>
          <a:bodyPr vert="horz" lIns="91440" tIns="45720" rIns="91440" bIns="45720" rtlCol="0" anchor="b"/>
          <a:lstStyle>
            <a:lvl1pPr algn="l">
              <a:defRPr sz="800" b="0" i="0">
                <a:solidFill>
                  <a:schemeClr val="bg1"/>
                </a:solidFill>
                <a:latin typeface="Source Sans Pro" panose="020B0503030403020204" pitchFamily="34" charset="0"/>
              </a:defRPr>
            </a:lvl1pPr>
          </a:lstStyle>
          <a:p>
            <a:fld id="{BC262AC7-06B4-E244-A3AF-668EBE188E8B}" type="datetime1">
              <a:rPr lang="fi-FI" smtClean="0"/>
              <a:pPr/>
              <a:t>16.10.2023</a:t>
            </a:fld>
            <a:endParaRPr lang="fi-FI" dirty="0"/>
          </a:p>
        </p:txBody>
      </p:sp>
      <p:sp>
        <p:nvSpPr>
          <p:cNvPr id="14" name="Alatunnisteen paikkamerkki 4">
            <a:extLst>
              <a:ext uri="{FF2B5EF4-FFF2-40B4-BE49-F238E27FC236}">
                <a16:creationId xmlns:a16="http://schemas.microsoft.com/office/drawing/2014/main" id="{6FCFFA56-3803-74CA-1333-332D1C0BA985}"/>
              </a:ext>
            </a:extLst>
          </p:cNvPr>
          <p:cNvSpPr>
            <a:spLocks noGrp="1"/>
          </p:cNvSpPr>
          <p:nvPr>
            <p:ph type="ftr" sz="quarter" idx="3"/>
          </p:nvPr>
        </p:nvSpPr>
        <p:spPr>
          <a:xfrm>
            <a:off x="6270584" y="6311900"/>
            <a:ext cx="2760563" cy="365125"/>
          </a:xfrm>
          <a:prstGeom prst="rect">
            <a:avLst/>
          </a:prstGeom>
        </p:spPr>
        <p:txBody>
          <a:bodyPr vert="horz" lIns="91440" tIns="45720" rIns="91440" bIns="45720" rtlCol="0" anchor="b"/>
          <a:lstStyle>
            <a:lvl1pPr algn="r">
              <a:defRPr sz="800" b="0" i="0">
                <a:solidFill>
                  <a:schemeClr val="bg1"/>
                </a:solidFill>
                <a:latin typeface="Source Sans Pro" panose="020B0503030403020204" pitchFamily="34" charset="0"/>
              </a:defRPr>
            </a:lvl1pPr>
          </a:lstStyle>
          <a:p>
            <a:r>
              <a:rPr lang="fi-FI"/>
              <a:t>Alatunnisteen paikka</a:t>
            </a:r>
            <a:endParaRPr lang="fi-FI" dirty="0"/>
          </a:p>
        </p:txBody>
      </p:sp>
      <p:pic>
        <p:nvPicPr>
          <p:cNvPr id="4" name="Kuva 3" descr="Kuva, joka sisältää kohteen Fontti, Grafiikka, graafinen suunnittelu, muotoilu&#10;&#10;Kuvaus luotu automaattisesti">
            <a:extLst>
              <a:ext uri="{FF2B5EF4-FFF2-40B4-BE49-F238E27FC236}">
                <a16:creationId xmlns:a16="http://schemas.microsoft.com/office/drawing/2014/main" id="{5DFF2BEC-7EE3-926D-4EB1-7F4731B04D27}"/>
              </a:ext>
            </a:extLst>
          </p:cNvPr>
          <p:cNvPicPr>
            <a:picLocks noChangeAspect="1"/>
          </p:cNvPicPr>
          <p:nvPr userDrawn="1"/>
        </p:nvPicPr>
        <p:blipFill>
          <a:blip r:embed="rId5"/>
          <a:stretch>
            <a:fillRect/>
          </a:stretch>
        </p:blipFill>
        <p:spPr>
          <a:xfrm>
            <a:off x="672568" y="324622"/>
            <a:ext cx="2122365" cy="837428"/>
          </a:xfrm>
          <a:prstGeom prst="rect">
            <a:avLst/>
          </a:prstGeom>
        </p:spPr>
      </p:pic>
      <p:pic>
        <p:nvPicPr>
          <p:cNvPr id="5" name="Kuva 4" descr="Kuva, joka sisältää kohteen teksti, Fontti, kuvakaappaus, Grafiikka&#10;&#10;Kuvaus luotu automaattisesti">
            <a:extLst>
              <a:ext uri="{FF2B5EF4-FFF2-40B4-BE49-F238E27FC236}">
                <a16:creationId xmlns:a16="http://schemas.microsoft.com/office/drawing/2014/main" id="{57570354-F073-D993-18F0-CBC947ADABA0}"/>
              </a:ext>
            </a:extLst>
          </p:cNvPr>
          <p:cNvPicPr>
            <a:picLocks noChangeAspect="1"/>
          </p:cNvPicPr>
          <p:nvPr userDrawn="1"/>
        </p:nvPicPr>
        <p:blipFill>
          <a:blip r:embed="rId6"/>
          <a:stretch>
            <a:fillRect/>
          </a:stretch>
        </p:blipFill>
        <p:spPr>
          <a:xfrm>
            <a:off x="2927590" y="492024"/>
            <a:ext cx="2119019" cy="508101"/>
          </a:xfrm>
          <a:prstGeom prst="rect">
            <a:avLst/>
          </a:prstGeom>
        </p:spPr>
      </p:pic>
    </p:spTree>
    <p:extLst>
      <p:ext uri="{BB962C8B-B14F-4D97-AF65-F5344CB8AC3E}">
        <p14:creationId xmlns:p14="http://schemas.microsoft.com/office/powerpoint/2010/main" val="95938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0535C92-5018-BF66-446C-ACC7AE2730A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06000" y="0"/>
            <a:ext cx="2286000" cy="6858000"/>
          </a:xfrm>
          <a:prstGeom prst="rect">
            <a:avLst/>
          </a:prstGeom>
        </p:spPr>
      </p:pic>
      <p:sp>
        <p:nvSpPr>
          <p:cNvPr id="11" name="Otsikko 1">
            <a:extLst>
              <a:ext uri="{FF2B5EF4-FFF2-40B4-BE49-F238E27FC236}">
                <a16:creationId xmlns:a16="http://schemas.microsoft.com/office/drawing/2014/main" id="{6C0266F3-8E15-34E9-413C-07A25315DD51}"/>
              </a:ext>
            </a:extLst>
          </p:cNvPr>
          <p:cNvSpPr>
            <a:spLocks noGrp="1"/>
          </p:cNvSpPr>
          <p:nvPr>
            <p:ph type="ctrTitle" hasCustomPrompt="1"/>
          </p:nvPr>
        </p:nvSpPr>
        <p:spPr>
          <a:xfrm>
            <a:off x="672568" y="2713745"/>
            <a:ext cx="7130006" cy="2387600"/>
          </a:xfrm>
        </p:spPr>
        <p:txBody>
          <a:bodyPr anchor="b">
            <a:normAutofit/>
          </a:bodyPr>
          <a:lstStyle>
            <a:lvl1pPr algn="l">
              <a:defRPr sz="3800" b="0">
                <a:solidFill>
                  <a:schemeClr val="bg1"/>
                </a:solidFill>
              </a:defRPr>
            </a:lvl1pPr>
          </a:lstStyle>
          <a:p>
            <a:r>
              <a:rPr lang="fi-FI" dirty="0"/>
              <a:t>Esityksen otsikko </a:t>
            </a:r>
            <a:r>
              <a:rPr lang="fi-FI" dirty="0" err="1"/>
              <a:t>Source</a:t>
            </a:r>
            <a:r>
              <a:rPr lang="fi-FI" dirty="0"/>
              <a:t> </a:t>
            </a:r>
            <a:r>
              <a:rPr lang="fi-FI" dirty="0" err="1"/>
              <a:t>Sans</a:t>
            </a:r>
            <a:r>
              <a:rPr lang="fi-FI" dirty="0"/>
              <a:t> Pro </a:t>
            </a:r>
            <a:r>
              <a:rPr lang="fi-FI" dirty="0" err="1"/>
              <a:t>Semibold</a:t>
            </a:r>
            <a:r>
              <a:rPr lang="fi-FI" dirty="0"/>
              <a:t> 38 pt. </a:t>
            </a:r>
            <a:r>
              <a:rPr lang="fi-FI" dirty="0" err="1"/>
              <a:t>sit</a:t>
            </a:r>
            <a:r>
              <a:rPr lang="fi-FI" dirty="0"/>
              <a:t> </a:t>
            </a:r>
            <a:r>
              <a:rPr lang="fi-FI" dirty="0" err="1"/>
              <a:t>amet</a:t>
            </a:r>
            <a:r>
              <a:rPr lang="fi-FI" dirty="0"/>
              <a:t> </a:t>
            </a:r>
            <a:r>
              <a:rPr lang="fi-FI" dirty="0" err="1"/>
              <a:t>consectetur</a:t>
            </a:r>
            <a:r>
              <a:rPr lang="fi-FI" dirty="0"/>
              <a:t> </a:t>
            </a:r>
            <a:r>
              <a:rPr lang="fi-FI" dirty="0" err="1"/>
              <a:t>adipiscing</a:t>
            </a:r>
            <a:r>
              <a:rPr lang="fi-FI" dirty="0"/>
              <a:t> </a:t>
            </a:r>
            <a:r>
              <a:rPr lang="fi-FI" dirty="0" err="1"/>
              <a:t>elitest</a:t>
            </a:r>
            <a:endParaRPr lang="fi-FI" dirty="0"/>
          </a:p>
        </p:txBody>
      </p:sp>
      <p:sp>
        <p:nvSpPr>
          <p:cNvPr id="13" name="Alaotsikko 2">
            <a:extLst>
              <a:ext uri="{FF2B5EF4-FFF2-40B4-BE49-F238E27FC236}">
                <a16:creationId xmlns:a16="http://schemas.microsoft.com/office/drawing/2014/main" id="{828F80EB-AD08-682D-68C1-F704879442DC}"/>
              </a:ext>
            </a:extLst>
          </p:cNvPr>
          <p:cNvSpPr>
            <a:spLocks noGrp="1"/>
          </p:cNvSpPr>
          <p:nvPr>
            <p:ph type="subTitle" idx="1" hasCustomPrompt="1"/>
          </p:nvPr>
        </p:nvSpPr>
        <p:spPr>
          <a:xfrm>
            <a:off x="672568" y="5455707"/>
            <a:ext cx="7130006" cy="778232"/>
          </a:xfrm>
        </p:spPr>
        <p:txBody>
          <a:bodyPr anchor="t">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Apuotsikko </a:t>
            </a:r>
            <a:r>
              <a:rPr lang="fi-FI" dirty="0" err="1"/>
              <a:t>Source</a:t>
            </a:r>
            <a:r>
              <a:rPr lang="fi-FI" dirty="0"/>
              <a:t> </a:t>
            </a:r>
            <a:r>
              <a:rPr lang="fi-FI" dirty="0" err="1"/>
              <a:t>Sans</a:t>
            </a:r>
            <a:r>
              <a:rPr lang="fi-FI" dirty="0"/>
              <a:t> Pro </a:t>
            </a:r>
            <a:r>
              <a:rPr lang="fi-FI" dirty="0" err="1"/>
              <a:t>Regular</a:t>
            </a:r>
            <a:r>
              <a:rPr lang="fi-FI" dirty="0"/>
              <a:t> 16 pt. </a:t>
            </a:r>
            <a:r>
              <a:rPr lang="fi-FI" dirty="0" err="1"/>
              <a:t>bibendum</a:t>
            </a:r>
            <a:r>
              <a:rPr lang="fi-FI" dirty="0"/>
              <a:t> </a:t>
            </a:r>
            <a:r>
              <a:rPr lang="fi-FI" dirty="0" err="1"/>
              <a:t>orci</a:t>
            </a:r>
            <a:r>
              <a:rPr lang="fi-FI" dirty="0"/>
              <a:t> elit </a:t>
            </a:r>
            <a:r>
              <a:rPr lang="fi-FI" dirty="0" err="1"/>
              <a:t>pellentesque</a:t>
            </a:r>
            <a:endParaRPr lang="fi-FI" dirty="0"/>
          </a:p>
        </p:txBody>
      </p:sp>
      <p:sp>
        <p:nvSpPr>
          <p:cNvPr id="10" name="Päivämäärän paikkamerkki 3">
            <a:extLst>
              <a:ext uri="{FF2B5EF4-FFF2-40B4-BE49-F238E27FC236}">
                <a16:creationId xmlns:a16="http://schemas.microsoft.com/office/drawing/2014/main" id="{502365A9-E0FF-0E43-6A58-CDD7DABF4601}"/>
              </a:ext>
            </a:extLst>
          </p:cNvPr>
          <p:cNvSpPr>
            <a:spLocks noGrp="1"/>
          </p:cNvSpPr>
          <p:nvPr>
            <p:ph type="dt" sz="half" idx="2"/>
          </p:nvPr>
        </p:nvSpPr>
        <p:spPr>
          <a:xfrm>
            <a:off x="9031147" y="6311900"/>
            <a:ext cx="874853" cy="365125"/>
          </a:xfrm>
          <a:prstGeom prst="rect">
            <a:avLst/>
          </a:prstGeom>
        </p:spPr>
        <p:txBody>
          <a:bodyPr vert="horz" lIns="91440" tIns="45720" rIns="91440" bIns="45720" rtlCol="0" anchor="b"/>
          <a:lstStyle>
            <a:lvl1pPr algn="l">
              <a:defRPr sz="800" b="0" i="0">
                <a:solidFill>
                  <a:schemeClr val="bg1"/>
                </a:solidFill>
                <a:latin typeface="Source Sans Pro" panose="020B0503030403020204" pitchFamily="34" charset="0"/>
              </a:defRPr>
            </a:lvl1pPr>
          </a:lstStyle>
          <a:p>
            <a:fld id="{BC262AC7-06B4-E244-A3AF-668EBE188E8B}" type="datetime1">
              <a:rPr lang="fi-FI" smtClean="0"/>
              <a:pPr/>
              <a:t>16.10.2023</a:t>
            </a:fld>
            <a:endParaRPr lang="fi-FI" dirty="0"/>
          </a:p>
        </p:txBody>
      </p:sp>
      <p:sp>
        <p:nvSpPr>
          <p:cNvPr id="14" name="Alatunnisteen paikkamerkki 4">
            <a:extLst>
              <a:ext uri="{FF2B5EF4-FFF2-40B4-BE49-F238E27FC236}">
                <a16:creationId xmlns:a16="http://schemas.microsoft.com/office/drawing/2014/main" id="{8CEF5DC4-55F6-1310-806B-FFEFDB991CA7}"/>
              </a:ext>
            </a:extLst>
          </p:cNvPr>
          <p:cNvSpPr>
            <a:spLocks noGrp="1"/>
          </p:cNvSpPr>
          <p:nvPr>
            <p:ph type="ftr" sz="quarter" idx="3"/>
          </p:nvPr>
        </p:nvSpPr>
        <p:spPr>
          <a:xfrm>
            <a:off x="6270584" y="6311900"/>
            <a:ext cx="2760563" cy="365125"/>
          </a:xfrm>
          <a:prstGeom prst="rect">
            <a:avLst/>
          </a:prstGeom>
        </p:spPr>
        <p:txBody>
          <a:bodyPr vert="horz" lIns="91440" tIns="45720" rIns="91440" bIns="45720" rtlCol="0" anchor="b"/>
          <a:lstStyle>
            <a:lvl1pPr algn="r">
              <a:defRPr sz="800" b="0" i="0">
                <a:solidFill>
                  <a:schemeClr val="bg1"/>
                </a:solidFill>
                <a:latin typeface="Source Sans Pro" panose="020B0503030403020204" pitchFamily="34" charset="0"/>
              </a:defRPr>
            </a:lvl1pPr>
          </a:lstStyle>
          <a:p>
            <a:r>
              <a:rPr lang="fi-FI"/>
              <a:t>Alatunnisteen paikka</a:t>
            </a:r>
            <a:endParaRPr lang="fi-FI" dirty="0"/>
          </a:p>
        </p:txBody>
      </p:sp>
      <p:pic>
        <p:nvPicPr>
          <p:cNvPr id="2" name="Kuva 1">
            <a:extLst>
              <a:ext uri="{FF2B5EF4-FFF2-40B4-BE49-F238E27FC236}">
                <a16:creationId xmlns:a16="http://schemas.microsoft.com/office/drawing/2014/main" id="{D8C03FD9-1131-DFFA-5A78-1ED507BD8FFA}"/>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8002" t="27345" r="17822" b="28122"/>
          <a:stretch/>
        </p:blipFill>
        <p:spPr>
          <a:xfrm>
            <a:off x="796960" y="495438"/>
            <a:ext cx="1396770" cy="504715"/>
          </a:xfrm>
          <a:prstGeom prst="rect">
            <a:avLst/>
          </a:prstGeom>
        </p:spPr>
      </p:pic>
      <p:pic>
        <p:nvPicPr>
          <p:cNvPr id="3" name="Kuva 2">
            <a:extLst>
              <a:ext uri="{FF2B5EF4-FFF2-40B4-BE49-F238E27FC236}">
                <a16:creationId xmlns:a16="http://schemas.microsoft.com/office/drawing/2014/main" id="{C6613179-D126-E8C0-2B19-5E480AFA5F31}"/>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2552874" y="571274"/>
            <a:ext cx="1920741" cy="458642"/>
          </a:xfrm>
          <a:prstGeom prst="rect">
            <a:avLst/>
          </a:prstGeom>
        </p:spPr>
      </p:pic>
    </p:spTree>
    <p:extLst>
      <p:ext uri="{BB962C8B-B14F-4D97-AF65-F5344CB8AC3E}">
        <p14:creationId xmlns:p14="http://schemas.microsoft.com/office/powerpoint/2010/main" val="367487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 4">
    <p:bg>
      <p:bgPr>
        <a:solidFill>
          <a:schemeClr val="bg1"/>
        </a:solidFill>
        <a:effectLst/>
      </p:bgPr>
    </p:bg>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0535C92-5018-BF66-446C-ACC7AE2730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06000" y="0"/>
            <a:ext cx="2286000" cy="6858000"/>
          </a:xfrm>
          <a:prstGeom prst="rect">
            <a:avLst/>
          </a:prstGeom>
        </p:spPr>
      </p:pic>
      <p:sp>
        <p:nvSpPr>
          <p:cNvPr id="9" name="Otsikko 1">
            <a:extLst>
              <a:ext uri="{FF2B5EF4-FFF2-40B4-BE49-F238E27FC236}">
                <a16:creationId xmlns:a16="http://schemas.microsoft.com/office/drawing/2014/main" id="{543197AF-895B-0295-1380-4BCA698410EA}"/>
              </a:ext>
            </a:extLst>
          </p:cNvPr>
          <p:cNvSpPr>
            <a:spLocks noGrp="1"/>
          </p:cNvSpPr>
          <p:nvPr>
            <p:ph type="ctrTitle" hasCustomPrompt="1"/>
          </p:nvPr>
        </p:nvSpPr>
        <p:spPr>
          <a:xfrm>
            <a:off x="672568" y="2713745"/>
            <a:ext cx="7130006" cy="2387600"/>
          </a:xfrm>
        </p:spPr>
        <p:txBody>
          <a:bodyPr anchor="b">
            <a:normAutofit/>
          </a:bodyPr>
          <a:lstStyle>
            <a:lvl1pPr algn="l">
              <a:defRPr sz="3800" b="0">
                <a:solidFill>
                  <a:schemeClr val="tx1"/>
                </a:solidFill>
              </a:defRPr>
            </a:lvl1pPr>
          </a:lstStyle>
          <a:p>
            <a:r>
              <a:rPr lang="fi-FI" dirty="0"/>
              <a:t>Esityksen otsikko </a:t>
            </a:r>
            <a:r>
              <a:rPr lang="fi-FI" dirty="0" err="1"/>
              <a:t>Source</a:t>
            </a:r>
            <a:r>
              <a:rPr lang="fi-FI" dirty="0"/>
              <a:t> </a:t>
            </a:r>
            <a:r>
              <a:rPr lang="fi-FI" dirty="0" err="1"/>
              <a:t>Sans</a:t>
            </a:r>
            <a:r>
              <a:rPr lang="fi-FI" dirty="0"/>
              <a:t> Pro </a:t>
            </a:r>
            <a:r>
              <a:rPr lang="fi-FI" dirty="0" err="1"/>
              <a:t>Semibold</a:t>
            </a:r>
            <a:r>
              <a:rPr lang="fi-FI" dirty="0"/>
              <a:t> 38 pt. </a:t>
            </a:r>
            <a:r>
              <a:rPr lang="fi-FI" dirty="0" err="1"/>
              <a:t>sit</a:t>
            </a:r>
            <a:r>
              <a:rPr lang="fi-FI" dirty="0"/>
              <a:t> </a:t>
            </a:r>
            <a:r>
              <a:rPr lang="fi-FI" dirty="0" err="1"/>
              <a:t>amet</a:t>
            </a:r>
            <a:r>
              <a:rPr lang="fi-FI" dirty="0"/>
              <a:t> </a:t>
            </a:r>
            <a:r>
              <a:rPr lang="fi-FI" dirty="0" err="1"/>
              <a:t>consectetur</a:t>
            </a:r>
            <a:r>
              <a:rPr lang="fi-FI" dirty="0"/>
              <a:t> </a:t>
            </a:r>
            <a:r>
              <a:rPr lang="fi-FI" dirty="0" err="1"/>
              <a:t>adipiscing</a:t>
            </a:r>
            <a:r>
              <a:rPr lang="fi-FI" dirty="0"/>
              <a:t> </a:t>
            </a:r>
            <a:r>
              <a:rPr lang="fi-FI" dirty="0" err="1"/>
              <a:t>elitest</a:t>
            </a:r>
            <a:endParaRPr lang="fi-FI" dirty="0"/>
          </a:p>
        </p:txBody>
      </p:sp>
      <p:sp>
        <p:nvSpPr>
          <p:cNvPr id="10" name="Alaotsikko 2">
            <a:extLst>
              <a:ext uri="{FF2B5EF4-FFF2-40B4-BE49-F238E27FC236}">
                <a16:creationId xmlns:a16="http://schemas.microsoft.com/office/drawing/2014/main" id="{F327D86B-61D7-A3AB-8443-E837C173D9A9}"/>
              </a:ext>
            </a:extLst>
          </p:cNvPr>
          <p:cNvSpPr>
            <a:spLocks noGrp="1"/>
          </p:cNvSpPr>
          <p:nvPr>
            <p:ph type="subTitle" idx="1" hasCustomPrompt="1"/>
          </p:nvPr>
        </p:nvSpPr>
        <p:spPr>
          <a:xfrm>
            <a:off x="672568" y="5455707"/>
            <a:ext cx="7130006" cy="778232"/>
          </a:xfrm>
        </p:spPr>
        <p:txBody>
          <a:bodyPr anchor="t">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Apuotsikko </a:t>
            </a:r>
            <a:r>
              <a:rPr lang="fi-FI" dirty="0" err="1"/>
              <a:t>Source</a:t>
            </a:r>
            <a:r>
              <a:rPr lang="fi-FI" dirty="0"/>
              <a:t> </a:t>
            </a:r>
            <a:r>
              <a:rPr lang="fi-FI" dirty="0" err="1"/>
              <a:t>Sans</a:t>
            </a:r>
            <a:r>
              <a:rPr lang="fi-FI" dirty="0"/>
              <a:t> Pro </a:t>
            </a:r>
            <a:r>
              <a:rPr lang="fi-FI" dirty="0" err="1"/>
              <a:t>Regular</a:t>
            </a:r>
            <a:r>
              <a:rPr lang="fi-FI" dirty="0"/>
              <a:t> 16 pt. </a:t>
            </a:r>
            <a:r>
              <a:rPr lang="fi-FI" dirty="0" err="1"/>
              <a:t>bibendum</a:t>
            </a:r>
            <a:r>
              <a:rPr lang="fi-FI" dirty="0"/>
              <a:t> </a:t>
            </a:r>
            <a:r>
              <a:rPr lang="fi-FI" dirty="0" err="1"/>
              <a:t>orci</a:t>
            </a:r>
            <a:r>
              <a:rPr lang="fi-FI" dirty="0"/>
              <a:t> elit </a:t>
            </a:r>
            <a:r>
              <a:rPr lang="fi-FI" dirty="0" err="1"/>
              <a:t>pellentesque</a:t>
            </a:r>
            <a:endParaRPr lang="fi-FI" dirty="0"/>
          </a:p>
        </p:txBody>
      </p:sp>
      <p:sp>
        <p:nvSpPr>
          <p:cNvPr id="17" name="Päivämäärän paikkamerkki 3">
            <a:extLst>
              <a:ext uri="{FF2B5EF4-FFF2-40B4-BE49-F238E27FC236}">
                <a16:creationId xmlns:a16="http://schemas.microsoft.com/office/drawing/2014/main" id="{ABD7C640-65C0-E1D4-6BCB-B96181C7A02B}"/>
              </a:ext>
            </a:extLst>
          </p:cNvPr>
          <p:cNvSpPr>
            <a:spLocks noGrp="1"/>
          </p:cNvSpPr>
          <p:nvPr>
            <p:ph type="dt" sz="half" idx="2"/>
          </p:nvPr>
        </p:nvSpPr>
        <p:spPr>
          <a:xfrm>
            <a:off x="9031147" y="6311900"/>
            <a:ext cx="874853" cy="365125"/>
          </a:xfrm>
          <a:prstGeom prst="rect">
            <a:avLst/>
          </a:prstGeom>
        </p:spPr>
        <p:txBody>
          <a:bodyPr vert="horz" lIns="91440" tIns="45720" rIns="91440" bIns="45720" rtlCol="0" anchor="b"/>
          <a:lstStyle>
            <a:lvl1pPr algn="l">
              <a:defRPr sz="800" b="0" i="0">
                <a:solidFill>
                  <a:schemeClr val="tx1"/>
                </a:solidFill>
                <a:latin typeface="Source Sans Pro" panose="020B0503030403020204" pitchFamily="34" charset="0"/>
              </a:defRPr>
            </a:lvl1pPr>
          </a:lstStyle>
          <a:p>
            <a:fld id="{BC262AC7-06B4-E244-A3AF-668EBE188E8B}" type="datetime1">
              <a:rPr lang="fi-FI" smtClean="0"/>
              <a:pPr/>
              <a:t>16.10.2023</a:t>
            </a:fld>
            <a:endParaRPr lang="fi-FI" dirty="0"/>
          </a:p>
        </p:txBody>
      </p:sp>
      <p:sp>
        <p:nvSpPr>
          <p:cNvPr id="18" name="Alatunnisteen paikkamerkki 4">
            <a:extLst>
              <a:ext uri="{FF2B5EF4-FFF2-40B4-BE49-F238E27FC236}">
                <a16:creationId xmlns:a16="http://schemas.microsoft.com/office/drawing/2014/main" id="{B7158E25-ECB1-1E9A-2961-228564C61664}"/>
              </a:ext>
            </a:extLst>
          </p:cNvPr>
          <p:cNvSpPr>
            <a:spLocks noGrp="1"/>
          </p:cNvSpPr>
          <p:nvPr>
            <p:ph type="ftr" sz="quarter" idx="3"/>
          </p:nvPr>
        </p:nvSpPr>
        <p:spPr>
          <a:xfrm>
            <a:off x="6270584" y="6311900"/>
            <a:ext cx="2760563"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r>
              <a:rPr lang="fi-FI"/>
              <a:t>Alatunnisteen paikka</a:t>
            </a:r>
            <a:endParaRPr lang="fi-FI" dirty="0"/>
          </a:p>
        </p:txBody>
      </p:sp>
    </p:spTree>
    <p:extLst>
      <p:ext uri="{BB962C8B-B14F-4D97-AF65-F5344CB8AC3E}">
        <p14:creationId xmlns:p14="http://schemas.microsoft.com/office/powerpoint/2010/main" val="2028466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AA8796B3-28AF-7E2D-A8DA-EB157F85FDE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3333"/>
          <a:stretch/>
        </p:blipFill>
        <p:spPr>
          <a:xfrm>
            <a:off x="11353800" y="0"/>
            <a:ext cx="838200" cy="6858000"/>
          </a:xfrm>
          <a:prstGeom prst="rect">
            <a:avLst/>
          </a:prstGeom>
        </p:spPr>
      </p:pic>
      <p:sp>
        <p:nvSpPr>
          <p:cNvPr id="2" name="Otsikko 1">
            <a:extLst>
              <a:ext uri="{FF2B5EF4-FFF2-40B4-BE49-F238E27FC236}">
                <a16:creationId xmlns:a16="http://schemas.microsoft.com/office/drawing/2014/main" id="{73873927-D5D9-2C9D-F710-C7E150399AD6}"/>
              </a:ext>
            </a:extLst>
          </p:cNvPr>
          <p:cNvSpPr>
            <a:spLocks noGrp="1"/>
          </p:cNvSpPr>
          <p:nvPr>
            <p:ph type="title" hasCustomPrompt="1"/>
          </p:nvPr>
        </p:nvSpPr>
        <p:spPr>
          <a:xfrm>
            <a:off x="672567" y="365125"/>
            <a:ext cx="10515600" cy="1325563"/>
          </a:xfrm>
        </p:spPr>
        <p:txBody>
          <a:bodyPr anchor="b">
            <a:normAutofit/>
          </a:bodyPr>
          <a:lstStyle>
            <a:lvl1pPr>
              <a:defRPr sz="3800" b="0"/>
            </a:lvl1pPr>
          </a:lstStyle>
          <a:p>
            <a:r>
              <a:rPr lang="fi-FI" dirty="0"/>
              <a:t>Dian otsikko vasemmalle tasattuna vaikka</a:t>
            </a:r>
            <a:br>
              <a:rPr lang="fi-FI" dirty="0"/>
            </a:br>
            <a:r>
              <a:rPr lang="fi-FI" dirty="0"/>
              <a:t>kahdelle riville </a:t>
            </a:r>
            <a:r>
              <a:rPr lang="fi-FI" dirty="0" err="1"/>
              <a:t>Source</a:t>
            </a:r>
            <a:r>
              <a:rPr lang="fi-FI" dirty="0"/>
              <a:t> </a:t>
            </a:r>
            <a:r>
              <a:rPr lang="fi-FI" dirty="0" err="1"/>
              <a:t>Sans</a:t>
            </a:r>
            <a:r>
              <a:rPr lang="fi-FI" dirty="0"/>
              <a:t> Pro </a:t>
            </a:r>
            <a:r>
              <a:rPr lang="fi-FI" dirty="0" err="1"/>
              <a:t>SemiBold</a:t>
            </a:r>
            <a:r>
              <a:rPr lang="fi-FI" dirty="0"/>
              <a:t> 38 pt.</a:t>
            </a:r>
          </a:p>
        </p:txBody>
      </p:sp>
      <p:sp>
        <p:nvSpPr>
          <p:cNvPr id="3" name="Sisällön paikkamerkki 2">
            <a:extLst>
              <a:ext uri="{FF2B5EF4-FFF2-40B4-BE49-F238E27FC236}">
                <a16:creationId xmlns:a16="http://schemas.microsoft.com/office/drawing/2014/main" id="{BA6E3482-1BF5-468D-2D73-D0714A1F22A0}"/>
              </a:ext>
            </a:extLst>
          </p:cNvPr>
          <p:cNvSpPr>
            <a:spLocks noGrp="1"/>
          </p:cNvSpPr>
          <p:nvPr>
            <p:ph idx="1" hasCustomPrompt="1"/>
          </p:nvPr>
        </p:nvSpPr>
        <p:spPr>
          <a:xfrm>
            <a:off x="672567" y="1825625"/>
            <a:ext cx="10515600" cy="4351338"/>
          </a:xfrm>
        </p:spPr>
        <p:txBody>
          <a:bodyPr/>
          <a:lstStyle>
            <a:lvl1pPr>
              <a:lnSpc>
                <a:spcPct val="110000"/>
              </a:lnSpc>
              <a:spcBef>
                <a:spcPts val="700"/>
              </a:spcBef>
              <a:defRPr sz="2600"/>
            </a:lvl1pPr>
            <a:lvl2pPr>
              <a:lnSpc>
                <a:spcPct val="110000"/>
              </a:lnSpc>
              <a:spcBef>
                <a:spcPts val="700"/>
              </a:spcBef>
              <a:defRPr sz="2200"/>
            </a:lvl2pPr>
            <a:lvl3pPr>
              <a:lnSpc>
                <a:spcPct val="110000"/>
              </a:lnSpc>
              <a:spcBef>
                <a:spcPts val="700"/>
              </a:spcBef>
              <a:defRPr sz="1800"/>
            </a:lvl3pPr>
            <a:lvl4pPr>
              <a:lnSpc>
                <a:spcPct val="110000"/>
              </a:lnSpc>
              <a:spcBef>
                <a:spcPts val="700"/>
              </a:spcBef>
              <a:defRPr sz="1600"/>
            </a:lvl4pPr>
            <a:lvl5pPr>
              <a:lnSpc>
                <a:spcPct val="110000"/>
              </a:lnSpc>
              <a:spcBef>
                <a:spcPts val="700"/>
              </a:spcBef>
              <a:defRPr sz="1400"/>
            </a:lvl5pPr>
          </a:lstStyle>
          <a:p>
            <a:r>
              <a:rPr lang="fi-FI" dirty="0"/>
              <a:t>Sisältö 1 </a:t>
            </a:r>
            <a:r>
              <a:rPr lang="fi-FI" dirty="0" err="1"/>
              <a:t>Source</a:t>
            </a:r>
            <a:r>
              <a:rPr lang="fi-FI" dirty="0"/>
              <a:t> </a:t>
            </a:r>
            <a:r>
              <a:rPr lang="fi-FI" dirty="0" err="1"/>
              <a:t>Sans</a:t>
            </a:r>
            <a:r>
              <a:rPr lang="fi-FI" dirty="0"/>
              <a:t> Pro </a:t>
            </a:r>
            <a:r>
              <a:rPr lang="fi-FI" dirty="0" err="1"/>
              <a:t>Regular</a:t>
            </a:r>
            <a:r>
              <a:rPr lang="fi-FI" dirty="0"/>
              <a:t> 26 pt.</a:t>
            </a:r>
          </a:p>
          <a:p>
            <a:pPr lvl="1"/>
            <a:r>
              <a:rPr lang="fi-FI" dirty="0"/>
              <a:t>Sisältö 2 </a:t>
            </a:r>
            <a:r>
              <a:rPr lang="fi-FI" dirty="0" err="1"/>
              <a:t>Source</a:t>
            </a:r>
            <a:r>
              <a:rPr lang="fi-FI" dirty="0"/>
              <a:t> </a:t>
            </a:r>
            <a:r>
              <a:rPr lang="fi-FI" dirty="0" err="1"/>
              <a:t>Sans</a:t>
            </a:r>
            <a:r>
              <a:rPr lang="fi-FI" dirty="0"/>
              <a:t> Pro </a:t>
            </a:r>
            <a:r>
              <a:rPr lang="fi-FI" dirty="0" err="1"/>
              <a:t>Regular</a:t>
            </a:r>
            <a:r>
              <a:rPr lang="fi-FI" dirty="0"/>
              <a:t> 22 pt.</a:t>
            </a:r>
          </a:p>
          <a:p>
            <a:pPr lvl="2"/>
            <a:r>
              <a:rPr lang="fi-FI" dirty="0"/>
              <a:t>Sisältö 3 </a:t>
            </a:r>
            <a:r>
              <a:rPr lang="fi-FI" dirty="0" err="1"/>
              <a:t>Source</a:t>
            </a:r>
            <a:r>
              <a:rPr lang="fi-FI" dirty="0"/>
              <a:t> </a:t>
            </a:r>
            <a:r>
              <a:rPr lang="fi-FI" dirty="0" err="1"/>
              <a:t>Sans</a:t>
            </a:r>
            <a:r>
              <a:rPr lang="fi-FI" dirty="0"/>
              <a:t> Pro </a:t>
            </a:r>
            <a:r>
              <a:rPr lang="fi-FI" dirty="0" err="1"/>
              <a:t>Regular</a:t>
            </a:r>
            <a:r>
              <a:rPr lang="fi-FI" dirty="0"/>
              <a:t> 18 pt.</a:t>
            </a:r>
          </a:p>
          <a:p>
            <a:pPr lvl="3"/>
            <a:r>
              <a:rPr lang="fi-FI" dirty="0"/>
              <a:t>Sisältö 4 </a:t>
            </a:r>
            <a:r>
              <a:rPr lang="fi-FI" dirty="0" err="1"/>
              <a:t>Source</a:t>
            </a:r>
            <a:r>
              <a:rPr lang="fi-FI" dirty="0"/>
              <a:t> </a:t>
            </a:r>
            <a:r>
              <a:rPr lang="fi-FI" dirty="0" err="1"/>
              <a:t>Sans</a:t>
            </a:r>
            <a:r>
              <a:rPr lang="fi-FI" dirty="0"/>
              <a:t> Pro </a:t>
            </a:r>
            <a:r>
              <a:rPr lang="fi-FI" dirty="0" err="1"/>
              <a:t>Regular</a:t>
            </a:r>
            <a:r>
              <a:rPr lang="fi-FI" dirty="0"/>
              <a:t> 16 pt.</a:t>
            </a:r>
          </a:p>
          <a:p>
            <a:pPr lvl="4"/>
            <a:r>
              <a:rPr lang="fi-FI" dirty="0"/>
              <a:t>Sisältö 5 </a:t>
            </a:r>
            <a:r>
              <a:rPr lang="fi-FI" dirty="0" err="1"/>
              <a:t>Source</a:t>
            </a:r>
            <a:r>
              <a:rPr lang="fi-FI" dirty="0"/>
              <a:t> </a:t>
            </a:r>
            <a:r>
              <a:rPr lang="fi-FI" dirty="0" err="1"/>
              <a:t>Sans</a:t>
            </a:r>
            <a:r>
              <a:rPr lang="fi-FI" dirty="0"/>
              <a:t> Pro </a:t>
            </a:r>
            <a:r>
              <a:rPr lang="fi-FI" dirty="0" err="1"/>
              <a:t>Regular</a:t>
            </a:r>
            <a:r>
              <a:rPr lang="fi-FI" dirty="0"/>
              <a:t> 14 pt.</a:t>
            </a:r>
          </a:p>
        </p:txBody>
      </p:sp>
      <p:sp>
        <p:nvSpPr>
          <p:cNvPr id="9" name="Dian numeron paikkamerkki 5">
            <a:extLst>
              <a:ext uri="{FF2B5EF4-FFF2-40B4-BE49-F238E27FC236}">
                <a16:creationId xmlns:a16="http://schemas.microsoft.com/office/drawing/2014/main" id="{CF55278C-5678-02EA-C4D9-01FF14F81E27}"/>
              </a:ext>
            </a:extLst>
          </p:cNvPr>
          <p:cNvSpPr>
            <a:spLocks noGrp="1"/>
          </p:cNvSpPr>
          <p:nvPr>
            <p:ph type="sldNum" sz="quarter" idx="4"/>
          </p:nvPr>
        </p:nvSpPr>
        <p:spPr>
          <a:xfrm>
            <a:off x="11124000" y="6311900"/>
            <a:ext cx="676154"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fld id="{8C00DF12-ABE5-8343-B5F3-2B9255993CF6}" type="slidenum">
              <a:rPr lang="fi-FI" smtClean="0"/>
              <a:pPr/>
              <a:t>‹#›</a:t>
            </a:fld>
            <a:endParaRPr lang="fi-FI"/>
          </a:p>
        </p:txBody>
      </p:sp>
      <p:sp>
        <p:nvSpPr>
          <p:cNvPr id="13" name="Päivämäärän paikkamerkki 3">
            <a:extLst>
              <a:ext uri="{FF2B5EF4-FFF2-40B4-BE49-F238E27FC236}">
                <a16:creationId xmlns:a16="http://schemas.microsoft.com/office/drawing/2014/main" id="{978DE333-B321-1583-CBE2-B6F3C4A7A898}"/>
              </a:ext>
            </a:extLst>
          </p:cNvPr>
          <p:cNvSpPr>
            <a:spLocks noGrp="1"/>
          </p:cNvSpPr>
          <p:nvPr>
            <p:ph type="dt" sz="half" idx="2"/>
          </p:nvPr>
        </p:nvSpPr>
        <p:spPr>
          <a:xfrm>
            <a:off x="10249147" y="6311900"/>
            <a:ext cx="874853" cy="365125"/>
          </a:xfrm>
          <a:prstGeom prst="rect">
            <a:avLst/>
          </a:prstGeom>
        </p:spPr>
        <p:txBody>
          <a:bodyPr vert="horz" lIns="91440" tIns="45720" rIns="91440" bIns="45720" rtlCol="0" anchor="b"/>
          <a:lstStyle>
            <a:lvl1pPr algn="l">
              <a:defRPr sz="800" b="0" i="0">
                <a:solidFill>
                  <a:schemeClr val="tx1"/>
                </a:solidFill>
                <a:latin typeface="Source Sans Pro" panose="020B0503030403020204" pitchFamily="34" charset="0"/>
              </a:defRPr>
            </a:lvl1pPr>
          </a:lstStyle>
          <a:p>
            <a:fld id="{BC262AC7-06B4-E244-A3AF-668EBE188E8B}" type="datetime1">
              <a:rPr lang="fi-FI" smtClean="0"/>
              <a:pPr/>
              <a:t>16.10.2023</a:t>
            </a:fld>
            <a:endParaRPr lang="fi-FI" dirty="0"/>
          </a:p>
        </p:txBody>
      </p:sp>
      <p:sp>
        <p:nvSpPr>
          <p:cNvPr id="14" name="Alatunnisteen paikkamerkki 4">
            <a:extLst>
              <a:ext uri="{FF2B5EF4-FFF2-40B4-BE49-F238E27FC236}">
                <a16:creationId xmlns:a16="http://schemas.microsoft.com/office/drawing/2014/main" id="{AEDA2978-82A1-02B8-49D0-AF3BA5089EF4}"/>
              </a:ext>
            </a:extLst>
          </p:cNvPr>
          <p:cNvSpPr>
            <a:spLocks noGrp="1"/>
          </p:cNvSpPr>
          <p:nvPr>
            <p:ph type="ftr" sz="quarter" idx="3"/>
          </p:nvPr>
        </p:nvSpPr>
        <p:spPr>
          <a:xfrm>
            <a:off x="7488584" y="6311900"/>
            <a:ext cx="2760563"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r>
              <a:rPr lang="fi-FI"/>
              <a:t>Alatunnisteen paikka</a:t>
            </a:r>
            <a:endParaRPr lang="fi-FI" dirty="0"/>
          </a:p>
        </p:txBody>
      </p:sp>
      <p:pic>
        <p:nvPicPr>
          <p:cNvPr id="5" name="Kuva 4" descr="Kuva, joka sisältää kohteen teksti, Fontti, logo, symboli&#10;&#10;Kuvaus luotu automaattisesti">
            <a:extLst>
              <a:ext uri="{FF2B5EF4-FFF2-40B4-BE49-F238E27FC236}">
                <a16:creationId xmlns:a16="http://schemas.microsoft.com/office/drawing/2014/main" id="{8CA91506-F649-5B08-5634-AEF452AFA359}"/>
              </a:ext>
            </a:extLst>
          </p:cNvPr>
          <p:cNvPicPr>
            <a:picLocks noChangeAspect="1"/>
          </p:cNvPicPr>
          <p:nvPr userDrawn="1"/>
        </p:nvPicPr>
        <p:blipFill>
          <a:blip r:embed="rId4"/>
          <a:stretch>
            <a:fillRect/>
          </a:stretch>
        </p:blipFill>
        <p:spPr>
          <a:xfrm>
            <a:off x="1679898" y="6311900"/>
            <a:ext cx="1409335" cy="421519"/>
          </a:xfrm>
          <a:prstGeom prst="rect">
            <a:avLst/>
          </a:prstGeom>
        </p:spPr>
      </p:pic>
      <p:pic>
        <p:nvPicPr>
          <p:cNvPr id="15" name="Kuva 14" descr="Kuva, joka sisältää kohteen teksti, Fontti, logo, Grafiikka&#10;&#10;Kuvaus luotu automaattisesti">
            <a:extLst>
              <a:ext uri="{FF2B5EF4-FFF2-40B4-BE49-F238E27FC236}">
                <a16:creationId xmlns:a16="http://schemas.microsoft.com/office/drawing/2014/main" id="{A3B24F86-1752-0F20-8E94-CC970DC2F176}"/>
              </a:ext>
            </a:extLst>
          </p:cNvPr>
          <p:cNvPicPr>
            <a:picLocks noChangeAspect="1"/>
          </p:cNvPicPr>
          <p:nvPr userDrawn="1"/>
        </p:nvPicPr>
        <p:blipFill>
          <a:blip r:embed="rId5"/>
          <a:stretch>
            <a:fillRect/>
          </a:stretch>
        </p:blipFill>
        <p:spPr>
          <a:xfrm>
            <a:off x="159564" y="6176963"/>
            <a:ext cx="1520334" cy="599883"/>
          </a:xfrm>
          <a:prstGeom prst="rect">
            <a:avLst/>
          </a:prstGeom>
        </p:spPr>
      </p:pic>
    </p:spTree>
    <p:extLst>
      <p:ext uri="{BB962C8B-B14F-4D97-AF65-F5344CB8AC3E}">
        <p14:creationId xmlns:p14="http://schemas.microsoft.com/office/powerpoint/2010/main" val="4153616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73D44D62-5842-58D0-0B2D-37235CA3DD8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3333"/>
          <a:stretch/>
        </p:blipFill>
        <p:spPr>
          <a:xfrm>
            <a:off x="11353800" y="0"/>
            <a:ext cx="838200" cy="6858000"/>
          </a:xfrm>
          <a:prstGeom prst="rect">
            <a:avLst/>
          </a:prstGeom>
        </p:spPr>
      </p:pic>
      <p:sp>
        <p:nvSpPr>
          <p:cNvPr id="2" name="Otsikko 1">
            <a:extLst>
              <a:ext uri="{FF2B5EF4-FFF2-40B4-BE49-F238E27FC236}">
                <a16:creationId xmlns:a16="http://schemas.microsoft.com/office/drawing/2014/main" id="{52FDF1B3-5489-F2BE-9CD1-8694F123D063}"/>
              </a:ext>
            </a:extLst>
          </p:cNvPr>
          <p:cNvSpPr>
            <a:spLocks noGrp="1"/>
          </p:cNvSpPr>
          <p:nvPr>
            <p:ph type="title" hasCustomPrompt="1"/>
          </p:nvPr>
        </p:nvSpPr>
        <p:spPr>
          <a:xfrm>
            <a:off x="672568" y="365125"/>
            <a:ext cx="10515600" cy="1325563"/>
          </a:xfrm>
        </p:spPr>
        <p:txBody>
          <a:bodyPr anchor="b">
            <a:normAutofit/>
          </a:bodyPr>
          <a:lstStyle>
            <a:lvl1pPr>
              <a:defRPr sz="3800" b="0"/>
            </a:lvl1pPr>
          </a:lstStyle>
          <a:p>
            <a:r>
              <a:rPr lang="fi-FI" dirty="0"/>
              <a:t>Dian otsikko vasemmalle tasattuna vaikka</a:t>
            </a:r>
            <a:br>
              <a:rPr lang="fi-FI" dirty="0"/>
            </a:br>
            <a:r>
              <a:rPr lang="fi-FI" dirty="0"/>
              <a:t>kahdelle riville </a:t>
            </a:r>
            <a:r>
              <a:rPr lang="fi-FI" dirty="0" err="1"/>
              <a:t>Source</a:t>
            </a:r>
            <a:r>
              <a:rPr lang="fi-FI" dirty="0"/>
              <a:t> </a:t>
            </a:r>
            <a:r>
              <a:rPr lang="fi-FI" dirty="0" err="1"/>
              <a:t>Sans</a:t>
            </a:r>
            <a:r>
              <a:rPr lang="fi-FI" dirty="0"/>
              <a:t> Pro </a:t>
            </a:r>
            <a:r>
              <a:rPr lang="fi-FI" dirty="0" err="1"/>
              <a:t>SemiBold</a:t>
            </a:r>
            <a:r>
              <a:rPr lang="fi-FI" dirty="0"/>
              <a:t> 38 pt.</a:t>
            </a:r>
          </a:p>
        </p:txBody>
      </p:sp>
      <p:sp>
        <p:nvSpPr>
          <p:cNvPr id="3" name="Sisällön paikkamerkki 2">
            <a:extLst>
              <a:ext uri="{FF2B5EF4-FFF2-40B4-BE49-F238E27FC236}">
                <a16:creationId xmlns:a16="http://schemas.microsoft.com/office/drawing/2014/main" id="{BEE4E39F-EDFE-68BB-2D02-808AB534E1A5}"/>
              </a:ext>
            </a:extLst>
          </p:cNvPr>
          <p:cNvSpPr>
            <a:spLocks noGrp="1"/>
          </p:cNvSpPr>
          <p:nvPr>
            <p:ph sz="half" idx="1" hasCustomPrompt="1"/>
          </p:nvPr>
        </p:nvSpPr>
        <p:spPr>
          <a:xfrm>
            <a:off x="672568" y="1825625"/>
            <a:ext cx="5181600" cy="4351338"/>
          </a:xfrm>
        </p:spPr>
        <p:txBody>
          <a:bodyPr/>
          <a:lstStyle>
            <a:lvl1pPr>
              <a:lnSpc>
                <a:spcPct val="100000"/>
              </a:lnSpc>
              <a:spcBef>
                <a:spcPts val="700"/>
              </a:spcBef>
              <a:defRPr sz="2200"/>
            </a:lvl1pPr>
            <a:lvl2pPr>
              <a:lnSpc>
                <a:spcPct val="100000"/>
              </a:lnSpc>
              <a:spcBef>
                <a:spcPts val="700"/>
              </a:spcBef>
              <a:defRPr sz="1800"/>
            </a:lvl2pPr>
            <a:lvl3pPr>
              <a:lnSpc>
                <a:spcPct val="100000"/>
              </a:lnSpc>
              <a:spcBef>
                <a:spcPts val="700"/>
              </a:spcBef>
              <a:defRPr sz="1600"/>
            </a:lvl3pPr>
          </a:lstStyle>
          <a:p>
            <a:pPr lvl="0"/>
            <a:r>
              <a:rPr lang="fi-FI" dirty="0"/>
              <a:t>Sisältö 1 </a:t>
            </a:r>
            <a:r>
              <a:rPr lang="fi-FI" dirty="0" err="1"/>
              <a:t>Source</a:t>
            </a:r>
            <a:r>
              <a:rPr lang="fi-FI" dirty="0"/>
              <a:t> </a:t>
            </a:r>
            <a:r>
              <a:rPr lang="fi-FI" dirty="0" err="1"/>
              <a:t>Sans</a:t>
            </a:r>
            <a:r>
              <a:rPr lang="fi-FI" dirty="0"/>
              <a:t> Pro </a:t>
            </a:r>
            <a:r>
              <a:rPr lang="fi-FI" dirty="0" err="1"/>
              <a:t>Regular</a:t>
            </a:r>
            <a:r>
              <a:rPr lang="fi-FI" dirty="0"/>
              <a:t> 22 pt.</a:t>
            </a:r>
          </a:p>
          <a:p>
            <a:pPr lvl="1"/>
            <a:r>
              <a:rPr lang="fi-FI" dirty="0"/>
              <a:t>Sisältö 2 </a:t>
            </a:r>
            <a:r>
              <a:rPr lang="fi-FI" dirty="0" err="1"/>
              <a:t>Source</a:t>
            </a:r>
            <a:r>
              <a:rPr lang="fi-FI" dirty="0"/>
              <a:t> </a:t>
            </a:r>
            <a:r>
              <a:rPr lang="fi-FI" dirty="0" err="1"/>
              <a:t>Sans</a:t>
            </a:r>
            <a:r>
              <a:rPr lang="fi-FI" dirty="0"/>
              <a:t> Pro </a:t>
            </a:r>
            <a:r>
              <a:rPr lang="fi-FI" dirty="0" err="1"/>
              <a:t>Regular</a:t>
            </a:r>
            <a:r>
              <a:rPr lang="fi-FI" dirty="0"/>
              <a:t> 18 pt.</a:t>
            </a:r>
          </a:p>
          <a:p>
            <a:pPr lvl="2"/>
            <a:r>
              <a:rPr lang="fi-FI" dirty="0"/>
              <a:t>Sisältö 3 </a:t>
            </a:r>
            <a:r>
              <a:rPr lang="fi-FI" dirty="0" err="1"/>
              <a:t>Source</a:t>
            </a:r>
            <a:r>
              <a:rPr lang="fi-FI" dirty="0"/>
              <a:t> </a:t>
            </a:r>
            <a:r>
              <a:rPr lang="fi-FI" dirty="0" err="1"/>
              <a:t>Sans</a:t>
            </a:r>
            <a:r>
              <a:rPr lang="fi-FI" dirty="0"/>
              <a:t> Pro </a:t>
            </a:r>
            <a:r>
              <a:rPr lang="fi-FI" dirty="0" err="1"/>
              <a:t>Regular</a:t>
            </a:r>
            <a:r>
              <a:rPr lang="fi-FI" dirty="0"/>
              <a:t> 16 pt.</a:t>
            </a:r>
          </a:p>
        </p:txBody>
      </p:sp>
      <p:sp>
        <p:nvSpPr>
          <p:cNvPr id="14" name="Sisällön paikkamerkki 2">
            <a:extLst>
              <a:ext uri="{FF2B5EF4-FFF2-40B4-BE49-F238E27FC236}">
                <a16:creationId xmlns:a16="http://schemas.microsoft.com/office/drawing/2014/main" id="{03D1E244-39CC-15EB-A129-CF99BA7A20C5}"/>
              </a:ext>
            </a:extLst>
          </p:cNvPr>
          <p:cNvSpPr>
            <a:spLocks noGrp="1"/>
          </p:cNvSpPr>
          <p:nvPr>
            <p:ph sz="half" idx="11" hasCustomPrompt="1"/>
          </p:nvPr>
        </p:nvSpPr>
        <p:spPr>
          <a:xfrm>
            <a:off x="6006568" y="1825625"/>
            <a:ext cx="5181600" cy="4351338"/>
          </a:xfrm>
        </p:spPr>
        <p:txBody>
          <a:bodyPr/>
          <a:lstStyle>
            <a:lvl1pPr>
              <a:lnSpc>
                <a:spcPct val="100000"/>
              </a:lnSpc>
              <a:spcBef>
                <a:spcPts val="700"/>
              </a:spcBef>
              <a:defRPr sz="2200"/>
            </a:lvl1pPr>
            <a:lvl2pPr>
              <a:lnSpc>
                <a:spcPct val="100000"/>
              </a:lnSpc>
              <a:spcBef>
                <a:spcPts val="700"/>
              </a:spcBef>
              <a:defRPr sz="1800"/>
            </a:lvl2pPr>
            <a:lvl3pPr>
              <a:lnSpc>
                <a:spcPct val="100000"/>
              </a:lnSpc>
              <a:spcBef>
                <a:spcPts val="700"/>
              </a:spcBef>
              <a:defRPr sz="1600"/>
            </a:lvl3pPr>
          </a:lstStyle>
          <a:p>
            <a:pPr lvl="0"/>
            <a:r>
              <a:rPr lang="fi-FI" dirty="0"/>
              <a:t>Sisältö 1 </a:t>
            </a:r>
            <a:r>
              <a:rPr lang="fi-FI" dirty="0" err="1"/>
              <a:t>Source</a:t>
            </a:r>
            <a:r>
              <a:rPr lang="fi-FI" dirty="0"/>
              <a:t> </a:t>
            </a:r>
            <a:r>
              <a:rPr lang="fi-FI" dirty="0" err="1"/>
              <a:t>Sans</a:t>
            </a:r>
            <a:r>
              <a:rPr lang="fi-FI" dirty="0"/>
              <a:t> Pro </a:t>
            </a:r>
            <a:r>
              <a:rPr lang="fi-FI" dirty="0" err="1"/>
              <a:t>Regular</a:t>
            </a:r>
            <a:r>
              <a:rPr lang="fi-FI" dirty="0"/>
              <a:t> 22 pt.</a:t>
            </a:r>
          </a:p>
          <a:p>
            <a:pPr lvl="1"/>
            <a:r>
              <a:rPr lang="fi-FI" dirty="0"/>
              <a:t>Sisältö 2 </a:t>
            </a:r>
            <a:r>
              <a:rPr lang="fi-FI" dirty="0" err="1"/>
              <a:t>Source</a:t>
            </a:r>
            <a:r>
              <a:rPr lang="fi-FI" dirty="0"/>
              <a:t> </a:t>
            </a:r>
            <a:r>
              <a:rPr lang="fi-FI" dirty="0" err="1"/>
              <a:t>Sans</a:t>
            </a:r>
            <a:r>
              <a:rPr lang="fi-FI" dirty="0"/>
              <a:t> Pro </a:t>
            </a:r>
            <a:r>
              <a:rPr lang="fi-FI" dirty="0" err="1"/>
              <a:t>Regular</a:t>
            </a:r>
            <a:r>
              <a:rPr lang="fi-FI" dirty="0"/>
              <a:t> 18 pt.</a:t>
            </a:r>
          </a:p>
          <a:p>
            <a:pPr lvl="2"/>
            <a:r>
              <a:rPr lang="fi-FI" dirty="0"/>
              <a:t>Sisältö 3 </a:t>
            </a:r>
            <a:r>
              <a:rPr lang="fi-FI" dirty="0" err="1"/>
              <a:t>Source</a:t>
            </a:r>
            <a:r>
              <a:rPr lang="fi-FI" dirty="0"/>
              <a:t> </a:t>
            </a:r>
            <a:r>
              <a:rPr lang="fi-FI" dirty="0" err="1"/>
              <a:t>Sans</a:t>
            </a:r>
            <a:r>
              <a:rPr lang="fi-FI" dirty="0"/>
              <a:t> Pro </a:t>
            </a:r>
            <a:r>
              <a:rPr lang="fi-FI" dirty="0" err="1"/>
              <a:t>Regular</a:t>
            </a:r>
            <a:r>
              <a:rPr lang="fi-FI" dirty="0"/>
              <a:t> 16 pt.</a:t>
            </a:r>
          </a:p>
        </p:txBody>
      </p:sp>
      <p:sp>
        <p:nvSpPr>
          <p:cNvPr id="4" name="Dian numeron paikkamerkki 5">
            <a:extLst>
              <a:ext uri="{FF2B5EF4-FFF2-40B4-BE49-F238E27FC236}">
                <a16:creationId xmlns:a16="http://schemas.microsoft.com/office/drawing/2014/main" id="{9A8031D5-22A0-DECE-B560-632D5CCA191E}"/>
              </a:ext>
            </a:extLst>
          </p:cNvPr>
          <p:cNvSpPr>
            <a:spLocks noGrp="1"/>
          </p:cNvSpPr>
          <p:nvPr>
            <p:ph type="sldNum" sz="quarter" idx="4"/>
          </p:nvPr>
        </p:nvSpPr>
        <p:spPr>
          <a:xfrm>
            <a:off x="11124000" y="6311900"/>
            <a:ext cx="676154"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fld id="{8C00DF12-ABE5-8343-B5F3-2B9255993CF6}" type="slidenum">
              <a:rPr lang="fi-FI" smtClean="0"/>
              <a:pPr/>
              <a:t>‹#›</a:t>
            </a:fld>
            <a:endParaRPr lang="fi-FI"/>
          </a:p>
        </p:txBody>
      </p:sp>
      <p:sp>
        <p:nvSpPr>
          <p:cNvPr id="13" name="Päivämäärän paikkamerkki 3">
            <a:extLst>
              <a:ext uri="{FF2B5EF4-FFF2-40B4-BE49-F238E27FC236}">
                <a16:creationId xmlns:a16="http://schemas.microsoft.com/office/drawing/2014/main" id="{D3A7AD4F-04E3-B4E8-ECE5-A35792CFA8B0}"/>
              </a:ext>
            </a:extLst>
          </p:cNvPr>
          <p:cNvSpPr txBox="1">
            <a:spLocks/>
          </p:cNvSpPr>
          <p:nvPr userDrawn="1"/>
        </p:nvSpPr>
        <p:spPr>
          <a:xfrm>
            <a:off x="10249147" y="6311900"/>
            <a:ext cx="874853" cy="365125"/>
          </a:xfrm>
          <a:prstGeom prst="rect">
            <a:avLst/>
          </a:prstGeom>
        </p:spPr>
        <p:txBody>
          <a:bodyPr vert="horz" lIns="91440" tIns="45720" rIns="91440" bIns="45720" rtlCol="0" anchor="b"/>
          <a:lstStyle>
            <a:defPPr>
              <a:defRPr lang="fi-FI"/>
            </a:defPPr>
            <a:lvl1pPr marL="0" algn="l" defTabSz="914400" rtl="0" eaLnBrk="1" latinLnBrk="0" hangingPunct="1">
              <a:defRPr sz="800" b="0" i="0" kern="1200">
                <a:solidFill>
                  <a:schemeClr val="tx1"/>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262AC7-06B4-E244-A3AF-668EBE188E8B}" type="datetime1">
              <a:rPr lang="fi-FI" smtClean="0"/>
              <a:pPr/>
              <a:t>16.10.2023</a:t>
            </a:fld>
            <a:endParaRPr lang="fi-FI" dirty="0"/>
          </a:p>
        </p:txBody>
      </p:sp>
      <p:sp>
        <p:nvSpPr>
          <p:cNvPr id="15" name="Alatunnisteen paikkamerkki 4">
            <a:extLst>
              <a:ext uri="{FF2B5EF4-FFF2-40B4-BE49-F238E27FC236}">
                <a16:creationId xmlns:a16="http://schemas.microsoft.com/office/drawing/2014/main" id="{C7C104EC-8A34-BC08-9339-5F3EB7A1A3FA}"/>
              </a:ext>
            </a:extLst>
          </p:cNvPr>
          <p:cNvSpPr txBox="1">
            <a:spLocks/>
          </p:cNvSpPr>
          <p:nvPr userDrawn="1"/>
        </p:nvSpPr>
        <p:spPr>
          <a:xfrm>
            <a:off x="7488584" y="6311900"/>
            <a:ext cx="2760563" cy="365125"/>
          </a:xfrm>
          <a:prstGeom prst="rect">
            <a:avLst/>
          </a:prstGeom>
        </p:spPr>
        <p:txBody>
          <a:bodyPr vert="horz" lIns="91440" tIns="45720" rIns="91440" bIns="45720" rtlCol="0" anchor="b"/>
          <a:lstStyle>
            <a:defPPr>
              <a:defRPr lang="fi-FI"/>
            </a:defPPr>
            <a:lvl1pPr marL="0" algn="r" defTabSz="914400" rtl="0" eaLnBrk="1" latinLnBrk="0" hangingPunct="1">
              <a:defRPr sz="800" b="0" i="0" kern="1200">
                <a:solidFill>
                  <a:schemeClr val="tx1"/>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t>Alatunnisteen paikka</a:t>
            </a:r>
            <a:endParaRPr lang="fi-FI" dirty="0"/>
          </a:p>
        </p:txBody>
      </p:sp>
      <p:pic>
        <p:nvPicPr>
          <p:cNvPr id="6" name="Kuva 5" descr="Kuva, joka sisältää kohteen teksti, Fontti, logo, symboli&#10;&#10;Kuvaus luotu automaattisesti">
            <a:extLst>
              <a:ext uri="{FF2B5EF4-FFF2-40B4-BE49-F238E27FC236}">
                <a16:creationId xmlns:a16="http://schemas.microsoft.com/office/drawing/2014/main" id="{A1E01AFD-37C1-CB98-E552-4D741D1E7E38}"/>
              </a:ext>
            </a:extLst>
          </p:cNvPr>
          <p:cNvPicPr>
            <a:picLocks noChangeAspect="1"/>
          </p:cNvPicPr>
          <p:nvPr userDrawn="1"/>
        </p:nvPicPr>
        <p:blipFill>
          <a:blip r:embed="rId4"/>
          <a:stretch>
            <a:fillRect/>
          </a:stretch>
        </p:blipFill>
        <p:spPr>
          <a:xfrm>
            <a:off x="1679898" y="6311900"/>
            <a:ext cx="1409335" cy="421519"/>
          </a:xfrm>
          <a:prstGeom prst="rect">
            <a:avLst/>
          </a:prstGeom>
        </p:spPr>
      </p:pic>
      <p:pic>
        <p:nvPicPr>
          <p:cNvPr id="8" name="Kuva 7" descr="Kuva, joka sisältää kohteen teksti, Fontti, logo, Grafiikka&#10;&#10;Kuvaus luotu automaattisesti">
            <a:extLst>
              <a:ext uri="{FF2B5EF4-FFF2-40B4-BE49-F238E27FC236}">
                <a16:creationId xmlns:a16="http://schemas.microsoft.com/office/drawing/2014/main" id="{4E830571-D399-1AB7-EF34-4B95AE3FC4E1}"/>
              </a:ext>
            </a:extLst>
          </p:cNvPr>
          <p:cNvPicPr>
            <a:picLocks noChangeAspect="1"/>
          </p:cNvPicPr>
          <p:nvPr userDrawn="1"/>
        </p:nvPicPr>
        <p:blipFill>
          <a:blip r:embed="rId5"/>
          <a:stretch>
            <a:fillRect/>
          </a:stretch>
        </p:blipFill>
        <p:spPr>
          <a:xfrm>
            <a:off x="159564" y="6176963"/>
            <a:ext cx="1520334" cy="599883"/>
          </a:xfrm>
          <a:prstGeom prst="rect">
            <a:avLst/>
          </a:prstGeom>
        </p:spPr>
      </p:pic>
    </p:spTree>
    <p:extLst>
      <p:ext uri="{BB962C8B-B14F-4D97-AF65-F5344CB8AC3E}">
        <p14:creationId xmlns:p14="http://schemas.microsoft.com/office/powerpoint/2010/main" val="1056834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 sisältökohdetta 2">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73D44D62-5842-58D0-0B2D-37235CA3DD8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3333"/>
          <a:stretch/>
        </p:blipFill>
        <p:spPr>
          <a:xfrm>
            <a:off x="11353800" y="0"/>
            <a:ext cx="838200" cy="6858000"/>
          </a:xfrm>
          <a:prstGeom prst="rect">
            <a:avLst/>
          </a:prstGeom>
        </p:spPr>
      </p:pic>
      <p:sp>
        <p:nvSpPr>
          <p:cNvPr id="4" name="Content Placeholder 2">
            <a:extLst>
              <a:ext uri="{FF2B5EF4-FFF2-40B4-BE49-F238E27FC236}">
                <a16:creationId xmlns:a16="http://schemas.microsoft.com/office/drawing/2014/main" id="{CFBA64AB-46B3-12D0-36CA-B0C0DD2BDAEF}"/>
              </a:ext>
            </a:extLst>
          </p:cNvPr>
          <p:cNvSpPr>
            <a:spLocks noGrp="1"/>
          </p:cNvSpPr>
          <p:nvPr>
            <p:ph idx="1" hasCustomPrompt="1"/>
          </p:nvPr>
        </p:nvSpPr>
        <p:spPr>
          <a:xfrm>
            <a:off x="6195971" y="778699"/>
            <a:ext cx="4992054" cy="5386286"/>
          </a:xfrm>
        </p:spPr>
        <p:txBody>
          <a:bodyPr anchor="ct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2600">
                <a:solidFill>
                  <a:schemeClr val="tx1"/>
                </a:solidFill>
              </a:defRPr>
            </a:lvl1pPr>
            <a:lvl2pPr>
              <a:lnSpc>
                <a:spcPct val="100000"/>
              </a:lnSpc>
              <a:spcAft>
                <a:spcPts val="0"/>
              </a:spcAft>
              <a:defRPr sz="2200">
                <a:solidFill>
                  <a:schemeClr val="tx1"/>
                </a:solidFill>
              </a:defRPr>
            </a:lvl2pPr>
            <a:lvl3pPr>
              <a:lnSpc>
                <a:spcPct val="100000"/>
              </a:lnSpc>
              <a:spcAft>
                <a:spcPts val="0"/>
              </a:spcAft>
              <a:defRPr sz="1800">
                <a:solidFill>
                  <a:schemeClr val="tx1"/>
                </a:solidFill>
              </a:defRPr>
            </a:lvl3pPr>
            <a:lvl4pPr>
              <a:lnSpc>
                <a:spcPct val="100000"/>
              </a:lnSpc>
              <a:spcAft>
                <a:spcPts val="0"/>
              </a:spcAft>
              <a:defRPr>
                <a:solidFill>
                  <a:schemeClr val="tx1"/>
                </a:solidFill>
              </a:defRPr>
            </a:lvl4pPr>
            <a:lvl5pPr>
              <a:lnSpc>
                <a:spcPct val="100000"/>
              </a:lnSpc>
              <a:spcAft>
                <a:spcPts val="0"/>
              </a:spcAft>
              <a:defRPr>
                <a:solidFill>
                  <a:schemeClr val="tx1"/>
                </a:solidFill>
              </a:defRPr>
            </a:lvl5pPr>
          </a:lstStyle>
          <a:p>
            <a:r>
              <a:rPr lang="fi-FI" dirty="0"/>
              <a:t>Sisältö 1 </a:t>
            </a:r>
            <a:r>
              <a:rPr lang="fi-FI" dirty="0" err="1"/>
              <a:t>Source</a:t>
            </a:r>
            <a:r>
              <a:rPr lang="fi-FI" dirty="0"/>
              <a:t> </a:t>
            </a:r>
            <a:r>
              <a:rPr lang="fi-FI" dirty="0" err="1"/>
              <a:t>Sans</a:t>
            </a:r>
            <a:r>
              <a:rPr lang="fi-FI" dirty="0"/>
              <a:t> Pro </a:t>
            </a:r>
            <a:r>
              <a:rPr lang="fi-FI" dirty="0" err="1"/>
              <a:t>Regular</a:t>
            </a:r>
            <a:r>
              <a:rPr lang="fi-FI" dirty="0"/>
              <a:t> 26 pt.</a:t>
            </a:r>
          </a:p>
          <a:p>
            <a:pPr lvl="1"/>
            <a:r>
              <a:rPr lang="fi-FI" dirty="0"/>
              <a:t>Sisältö 2 </a:t>
            </a:r>
            <a:r>
              <a:rPr lang="fi-FI" dirty="0" err="1"/>
              <a:t>Source</a:t>
            </a:r>
            <a:r>
              <a:rPr lang="fi-FI" dirty="0"/>
              <a:t> </a:t>
            </a:r>
            <a:r>
              <a:rPr lang="fi-FI" dirty="0" err="1"/>
              <a:t>Sans</a:t>
            </a:r>
            <a:r>
              <a:rPr lang="fi-FI" dirty="0"/>
              <a:t> Pro </a:t>
            </a:r>
            <a:r>
              <a:rPr lang="fi-FI" dirty="0" err="1"/>
              <a:t>Regular</a:t>
            </a:r>
            <a:r>
              <a:rPr lang="fi-FI" dirty="0"/>
              <a:t> 22 pt.</a:t>
            </a:r>
          </a:p>
          <a:p>
            <a:pPr lvl="2"/>
            <a:r>
              <a:rPr lang="fi-FI" dirty="0"/>
              <a:t>Sisältö 3 </a:t>
            </a:r>
            <a:r>
              <a:rPr lang="fi-FI" dirty="0" err="1"/>
              <a:t>Source</a:t>
            </a:r>
            <a:r>
              <a:rPr lang="fi-FI" dirty="0"/>
              <a:t> </a:t>
            </a:r>
            <a:r>
              <a:rPr lang="fi-FI" dirty="0" err="1"/>
              <a:t>Sans</a:t>
            </a:r>
            <a:r>
              <a:rPr lang="fi-FI" dirty="0"/>
              <a:t> Pro </a:t>
            </a:r>
            <a:r>
              <a:rPr lang="fi-FI" dirty="0" err="1"/>
              <a:t>Regular</a:t>
            </a:r>
            <a:r>
              <a:rPr lang="fi-FI" dirty="0"/>
              <a:t> 18 pt</a:t>
            </a:r>
          </a:p>
        </p:txBody>
      </p:sp>
      <p:sp>
        <p:nvSpPr>
          <p:cNvPr id="2" name="Dian numeron paikkamerkki 5">
            <a:extLst>
              <a:ext uri="{FF2B5EF4-FFF2-40B4-BE49-F238E27FC236}">
                <a16:creationId xmlns:a16="http://schemas.microsoft.com/office/drawing/2014/main" id="{9C751F37-6E3E-4863-BF15-C7BE4E405083}"/>
              </a:ext>
            </a:extLst>
          </p:cNvPr>
          <p:cNvSpPr>
            <a:spLocks noGrp="1"/>
          </p:cNvSpPr>
          <p:nvPr>
            <p:ph type="sldNum" sz="quarter" idx="4"/>
          </p:nvPr>
        </p:nvSpPr>
        <p:spPr>
          <a:xfrm>
            <a:off x="11124000" y="6311900"/>
            <a:ext cx="676154"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fld id="{8C00DF12-ABE5-8343-B5F3-2B9255993CF6}" type="slidenum">
              <a:rPr lang="fi-FI" smtClean="0"/>
              <a:pPr/>
              <a:t>‹#›</a:t>
            </a:fld>
            <a:endParaRPr lang="fi-FI"/>
          </a:p>
        </p:txBody>
      </p:sp>
      <p:sp>
        <p:nvSpPr>
          <p:cNvPr id="13" name="Päivämäärän paikkamerkki 3">
            <a:extLst>
              <a:ext uri="{FF2B5EF4-FFF2-40B4-BE49-F238E27FC236}">
                <a16:creationId xmlns:a16="http://schemas.microsoft.com/office/drawing/2014/main" id="{16F0260E-2294-F3E6-682C-26BFB72F425E}"/>
              </a:ext>
            </a:extLst>
          </p:cNvPr>
          <p:cNvSpPr>
            <a:spLocks noGrp="1"/>
          </p:cNvSpPr>
          <p:nvPr>
            <p:ph type="dt" sz="half" idx="2"/>
          </p:nvPr>
        </p:nvSpPr>
        <p:spPr>
          <a:xfrm>
            <a:off x="10249147" y="6311900"/>
            <a:ext cx="874853" cy="365125"/>
          </a:xfrm>
          <a:prstGeom prst="rect">
            <a:avLst/>
          </a:prstGeom>
        </p:spPr>
        <p:txBody>
          <a:bodyPr vert="horz" lIns="91440" tIns="45720" rIns="91440" bIns="45720" rtlCol="0" anchor="b"/>
          <a:lstStyle>
            <a:lvl1pPr algn="l">
              <a:defRPr sz="800" b="0" i="0">
                <a:solidFill>
                  <a:schemeClr val="tx1"/>
                </a:solidFill>
                <a:latin typeface="Source Sans Pro" panose="020B0503030403020204" pitchFamily="34" charset="0"/>
              </a:defRPr>
            </a:lvl1pPr>
          </a:lstStyle>
          <a:p>
            <a:fld id="{BC262AC7-06B4-E244-A3AF-668EBE188E8B}" type="datetime1">
              <a:rPr lang="fi-FI" smtClean="0"/>
              <a:pPr/>
              <a:t>16.10.2023</a:t>
            </a:fld>
            <a:endParaRPr lang="fi-FI" dirty="0"/>
          </a:p>
        </p:txBody>
      </p:sp>
      <p:sp>
        <p:nvSpPr>
          <p:cNvPr id="14" name="Alatunnisteen paikkamerkki 4">
            <a:extLst>
              <a:ext uri="{FF2B5EF4-FFF2-40B4-BE49-F238E27FC236}">
                <a16:creationId xmlns:a16="http://schemas.microsoft.com/office/drawing/2014/main" id="{87C782D4-4FDD-D405-464C-7F0B7B02DD3E}"/>
              </a:ext>
            </a:extLst>
          </p:cNvPr>
          <p:cNvSpPr>
            <a:spLocks noGrp="1"/>
          </p:cNvSpPr>
          <p:nvPr>
            <p:ph type="ftr" sz="quarter" idx="3"/>
          </p:nvPr>
        </p:nvSpPr>
        <p:spPr>
          <a:xfrm>
            <a:off x="7488584" y="6311900"/>
            <a:ext cx="2760563"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r>
              <a:rPr lang="fi-FI"/>
              <a:t>Alatunnisteen paikka</a:t>
            </a:r>
            <a:endParaRPr lang="fi-FI" dirty="0"/>
          </a:p>
        </p:txBody>
      </p:sp>
      <p:sp>
        <p:nvSpPr>
          <p:cNvPr id="16" name="Otsikko 1">
            <a:extLst>
              <a:ext uri="{FF2B5EF4-FFF2-40B4-BE49-F238E27FC236}">
                <a16:creationId xmlns:a16="http://schemas.microsoft.com/office/drawing/2014/main" id="{CD0AFB48-649C-58CB-8930-1124EA31A5E9}"/>
              </a:ext>
            </a:extLst>
          </p:cNvPr>
          <p:cNvSpPr>
            <a:spLocks noGrp="1"/>
          </p:cNvSpPr>
          <p:nvPr>
            <p:ph type="title" hasCustomPrompt="1"/>
          </p:nvPr>
        </p:nvSpPr>
        <p:spPr>
          <a:xfrm>
            <a:off x="672568" y="778699"/>
            <a:ext cx="5364162" cy="5345134"/>
          </a:xfrm>
        </p:spPr>
        <p:txBody>
          <a:bodyPr anchor="ctr">
            <a:noAutofit/>
          </a:bodyPr>
          <a:lstStyle>
            <a:lvl1pPr algn="ctr">
              <a:defRPr sz="3400" b="0"/>
            </a:lvl1pPr>
          </a:lstStyle>
          <a:p>
            <a:pPr lvl="0"/>
            <a:r>
              <a:rPr lang="fi-FI" dirty="0"/>
              <a:t>Dian otsikko vasemmalle tasattuna vaikka</a:t>
            </a:r>
            <a:br>
              <a:rPr lang="fi-FI" dirty="0"/>
            </a:br>
            <a:r>
              <a:rPr lang="fi-FI" dirty="0"/>
              <a:t>kahdelle riville </a:t>
            </a:r>
            <a:r>
              <a:rPr lang="fi-FI" dirty="0" err="1"/>
              <a:t>Source</a:t>
            </a:r>
            <a:r>
              <a:rPr lang="fi-FI" dirty="0"/>
              <a:t> </a:t>
            </a:r>
            <a:r>
              <a:rPr lang="fi-FI" dirty="0" err="1"/>
              <a:t>Sans</a:t>
            </a:r>
            <a:r>
              <a:rPr lang="fi-FI" dirty="0"/>
              <a:t> Pro </a:t>
            </a:r>
            <a:r>
              <a:rPr lang="fi-FI" dirty="0" err="1"/>
              <a:t>Semibold</a:t>
            </a:r>
            <a:r>
              <a:rPr lang="fi-FI" dirty="0"/>
              <a:t> 34 pt.</a:t>
            </a:r>
          </a:p>
        </p:txBody>
      </p:sp>
      <p:pic>
        <p:nvPicPr>
          <p:cNvPr id="5" name="Kuva 4" descr="Kuva, joka sisältää kohteen teksti, Fontti, logo, symboli&#10;&#10;Kuvaus luotu automaattisesti">
            <a:extLst>
              <a:ext uri="{FF2B5EF4-FFF2-40B4-BE49-F238E27FC236}">
                <a16:creationId xmlns:a16="http://schemas.microsoft.com/office/drawing/2014/main" id="{D5491CCF-1F55-B992-6B4F-4DC87C8EB1F5}"/>
              </a:ext>
            </a:extLst>
          </p:cNvPr>
          <p:cNvPicPr>
            <a:picLocks noChangeAspect="1"/>
          </p:cNvPicPr>
          <p:nvPr userDrawn="1"/>
        </p:nvPicPr>
        <p:blipFill>
          <a:blip r:embed="rId4"/>
          <a:stretch>
            <a:fillRect/>
          </a:stretch>
        </p:blipFill>
        <p:spPr>
          <a:xfrm>
            <a:off x="1679898" y="6311900"/>
            <a:ext cx="1409335" cy="421519"/>
          </a:xfrm>
          <a:prstGeom prst="rect">
            <a:avLst/>
          </a:prstGeom>
        </p:spPr>
      </p:pic>
      <p:pic>
        <p:nvPicPr>
          <p:cNvPr id="6" name="Kuva 5" descr="Kuva, joka sisältää kohteen teksti, Fontti, logo, Grafiikka&#10;&#10;Kuvaus luotu automaattisesti">
            <a:extLst>
              <a:ext uri="{FF2B5EF4-FFF2-40B4-BE49-F238E27FC236}">
                <a16:creationId xmlns:a16="http://schemas.microsoft.com/office/drawing/2014/main" id="{9E2D7D22-F4B4-AC01-CE68-965ED8A90C4B}"/>
              </a:ext>
            </a:extLst>
          </p:cNvPr>
          <p:cNvPicPr>
            <a:picLocks noChangeAspect="1"/>
          </p:cNvPicPr>
          <p:nvPr userDrawn="1"/>
        </p:nvPicPr>
        <p:blipFill>
          <a:blip r:embed="rId5"/>
          <a:stretch>
            <a:fillRect/>
          </a:stretch>
        </p:blipFill>
        <p:spPr>
          <a:xfrm>
            <a:off x="159564" y="6176963"/>
            <a:ext cx="1520334" cy="599883"/>
          </a:xfrm>
          <a:prstGeom prst="rect">
            <a:avLst/>
          </a:prstGeom>
        </p:spPr>
      </p:pic>
    </p:spTree>
    <p:extLst>
      <p:ext uri="{BB962C8B-B14F-4D97-AF65-F5344CB8AC3E}">
        <p14:creationId xmlns:p14="http://schemas.microsoft.com/office/powerpoint/2010/main" val="1325229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san ylätunnist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5D4A695E-26EE-B285-3659-B08AD45B3B6A}"/>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63333"/>
          <a:stretch/>
        </p:blipFill>
        <p:spPr>
          <a:xfrm>
            <a:off x="11353800" y="0"/>
            <a:ext cx="838200" cy="6858000"/>
          </a:xfrm>
          <a:prstGeom prst="rect">
            <a:avLst/>
          </a:prstGeom>
        </p:spPr>
      </p:pic>
      <p:sp>
        <p:nvSpPr>
          <p:cNvPr id="9" name="Dian numeron paikkamerkki 5">
            <a:extLst>
              <a:ext uri="{FF2B5EF4-FFF2-40B4-BE49-F238E27FC236}">
                <a16:creationId xmlns:a16="http://schemas.microsoft.com/office/drawing/2014/main" id="{34911DFD-AB9D-52AF-E800-2BE650B9809A}"/>
              </a:ext>
            </a:extLst>
          </p:cNvPr>
          <p:cNvSpPr>
            <a:spLocks noGrp="1"/>
          </p:cNvSpPr>
          <p:nvPr>
            <p:ph type="sldNum" sz="quarter" idx="4"/>
          </p:nvPr>
        </p:nvSpPr>
        <p:spPr>
          <a:xfrm>
            <a:off x="11124000" y="6311900"/>
            <a:ext cx="676154"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fld id="{8C00DF12-ABE5-8343-B5F3-2B9255993CF6}" type="slidenum">
              <a:rPr lang="fi-FI" smtClean="0"/>
              <a:pPr/>
              <a:t>‹#›</a:t>
            </a:fld>
            <a:endParaRPr lang="fi-FI"/>
          </a:p>
        </p:txBody>
      </p:sp>
      <p:sp>
        <p:nvSpPr>
          <p:cNvPr id="12" name="Päivämäärän paikkamerkki 3">
            <a:extLst>
              <a:ext uri="{FF2B5EF4-FFF2-40B4-BE49-F238E27FC236}">
                <a16:creationId xmlns:a16="http://schemas.microsoft.com/office/drawing/2014/main" id="{B71D2925-AA4E-535C-E90E-0EF093459A6A}"/>
              </a:ext>
            </a:extLst>
          </p:cNvPr>
          <p:cNvSpPr>
            <a:spLocks noGrp="1"/>
          </p:cNvSpPr>
          <p:nvPr>
            <p:ph type="dt" sz="half" idx="2"/>
          </p:nvPr>
        </p:nvSpPr>
        <p:spPr>
          <a:xfrm>
            <a:off x="10249147" y="6311900"/>
            <a:ext cx="874853" cy="365125"/>
          </a:xfrm>
          <a:prstGeom prst="rect">
            <a:avLst/>
          </a:prstGeom>
        </p:spPr>
        <p:txBody>
          <a:bodyPr vert="horz" lIns="91440" tIns="45720" rIns="91440" bIns="45720" rtlCol="0" anchor="b"/>
          <a:lstStyle>
            <a:lvl1pPr algn="l">
              <a:defRPr sz="800" b="0" i="0">
                <a:solidFill>
                  <a:schemeClr val="bg1"/>
                </a:solidFill>
                <a:latin typeface="Source Sans Pro" panose="020B0503030403020204" pitchFamily="34" charset="0"/>
              </a:defRPr>
            </a:lvl1pPr>
          </a:lstStyle>
          <a:p>
            <a:fld id="{BC262AC7-06B4-E244-A3AF-668EBE188E8B}" type="datetime1">
              <a:rPr lang="fi-FI" smtClean="0"/>
              <a:pPr/>
              <a:t>16.10.2023</a:t>
            </a:fld>
            <a:endParaRPr lang="fi-FI" dirty="0"/>
          </a:p>
        </p:txBody>
      </p:sp>
      <p:sp>
        <p:nvSpPr>
          <p:cNvPr id="13" name="Alatunnisteen paikkamerkki 4">
            <a:extLst>
              <a:ext uri="{FF2B5EF4-FFF2-40B4-BE49-F238E27FC236}">
                <a16:creationId xmlns:a16="http://schemas.microsoft.com/office/drawing/2014/main" id="{62507E46-D98A-1B7E-BF62-193A9444F129}"/>
              </a:ext>
            </a:extLst>
          </p:cNvPr>
          <p:cNvSpPr>
            <a:spLocks noGrp="1"/>
          </p:cNvSpPr>
          <p:nvPr>
            <p:ph type="ftr" sz="quarter" idx="3"/>
          </p:nvPr>
        </p:nvSpPr>
        <p:spPr>
          <a:xfrm>
            <a:off x="7488584" y="6311900"/>
            <a:ext cx="2760563" cy="365125"/>
          </a:xfrm>
          <a:prstGeom prst="rect">
            <a:avLst/>
          </a:prstGeom>
        </p:spPr>
        <p:txBody>
          <a:bodyPr vert="horz" lIns="91440" tIns="45720" rIns="91440" bIns="45720" rtlCol="0" anchor="b"/>
          <a:lstStyle>
            <a:lvl1pPr algn="r">
              <a:defRPr sz="800" b="0" i="0">
                <a:solidFill>
                  <a:schemeClr val="bg1"/>
                </a:solidFill>
                <a:latin typeface="Source Sans Pro" panose="020B0503030403020204" pitchFamily="34" charset="0"/>
              </a:defRPr>
            </a:lvl1pPr>
          </a:lstStyle>
          <a:p>
            <a:r>
              <a:rPr lang="fi-FI"/>
              <a:t>Alatunnisteen paikka</a:t>
            </a:r>
            <a:endParaRPr lang="fi-FI" dirty="0"/>
          </a:p>
        </p:txBody>
      </p:sp>
      <p:pic>
        <p:nvPicPr>
          <p:cNvPr id="7" name="Kuva 6" descr="Kuva, joka sisältää kohteen Fontti, Grafiikka, graafinen suunnittelu, muotoilu&#10;&#10;Kuvaus luotu automaattisesti">
            <a:extLst>
              <a:ext uri="{FF2B5EF4-FFF2-40B4-BE49-F238E27FC236}">
                <a16:creationId xmlns:a16="http://schemas.microsoft.com/office/drawing/2014/main" id="{C6D9DC0D-4D79-22A2-5999-548987DD70CE}"/>
              </a:ext>
            </a:extLst>
          </p:cNvPr>
          <p:cNvPicPr>
            <a:picLocks noChangeAspect="1"/>
          </p:cNvPicPr>
          <p:nvPr userDrawn="1"/>
        </p:nvPicPr>
        <p:blipFill>
          <a:blip r:embed="rId5"/>
          <a:stretch>
            <a:fillRect/>
          </a:stretch>
        </p:blipFill>
        <p:spPr>
          <a:xfrm>
            <a:off x="501917" y="6108471"/>
            <a:ext cx="1440936" cy="568554"/>
          </a:xfrm>
          <a:prstGeom prst="rect">
            <a:avLst/>
          </a:prstGeom>
        </p:spPr>
      </p:pic>
      <p:pic>
        <p:nvPicPr>
          <p:cNvPr id="8" name="Kuva 7" descr="Kuva, joka sisältää kohteen teksti, Fontti, kuvakaappaus, Grafiikka&#10;&#10;Kuvaus luotu automaattisesti">
            <a:extLst>
              <a:ext uri="{FF2B5EF4-FFF2-40B4-BE49-F238E27FC236}">
                <a16:creationId xmlns:a16="http://schemas.microsoft.com/office/drawing/2014/main" id="{5BF347EE-EA8E-F0A5-B030-314C461C738F}"/>
              </a:ext>
            </a:extLst>
          </p:cNvPr>
          <p:cNvPicPr>
            <a:picLocks noChangeAspect="1"/>
          </p:cNvPicPr>
          <p:nvPr userDrawn="1"/>
        </p:nvPicPr>
        <p:blipFill>
          <a:blip r:embed="rId6"/>
          <a:stretch>
            <a:fillRect/>
          </a:stretch>
        </p:blipFill>
        <p:spPr>
          <a:xfrm>
            <a:off x="1991169" y="6231052"/>
            <a:ext cx="1440937" cy="345510"/>
          </a:xfrm>
          <a:prstGeom prst="rect">
            <a:avLst/>
          </a:prstGeom>
        </p:spPr>
      </p:pic>
    </p:spTree>
    <p:extLst>
      <p:ext uri="{BB962C8B-B14F-4D97-AF65-F5344CB8AC3E}">
        <p14:creationId xmlns:p14="http://schemas.microsoft.com/office/powerpoint/2010/main" val="87865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san ylätunnis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5D4A695E-26EE-B285-3659-B08AD45B3B6A}"/>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63333"/>
          <a:stretch/>
        </p:blipFill>
        <p:spPr>
          <a:xfrm>
            <a:off x="11353800" y="0"/>
            <a:ext cx="838200" cy="6858000"/>
          </a:xfrm>
          <a:prstGeom prst="rect">
            <a:avLst/>
          </a:prstGeom>
        </p:spPr>
      </p:pic>
      <p:sp>
        <p:nvSpPr>
          <p:cNvPr id="2" name="Otsikko 1">
            <a:extLst>
              <a:ext uri="{FF2B5EF4-FFF2-40B4-BE49-F238E27FC236}">
                <a16:creationId xmlns:a16="http://schemas.microsoft.com/office/drawing/2014/main" id="{F6095E03-F6FD-F78A-09E8-F5D37796C8C1}"/>
              </a:ext>
            </a:extLst>
          </p:cNvPr>
          <p:cNvSpPr>
            <a:spLocks noGrp="1"/>
          </p:cNvSpPr>
          <p:nvPr>
            <p:ph type="title" hasCustomPrompt="1"/>
          </p:nvPr>
        </p:nvSpPr>
        <p:spPr>
          <a:xfrm>
            <a:off x="677104" y="2960574"/>
            <a:ext cx="8100656" cy="2852737"/>
          </a:xfrm>
        </p:spPr>
        <p:txBody>
          <a:bodyPr anchor="ctr">
            <a:normAutofit/>
          </a:bodyPr>
          <a:lstStyle>
            <a:lvl1pPr>
              <a:defRPr sz="3800">
                <a:solidFill>
                  <a:schemeClr val="bg1"/>
                </a:solidFill>
              </a:defRPr>
            </a:lvl1pPr>
          </a:lstStyle>
          <a:p>
            <a:r>
              <a:rPr lang="fi-FI" dirty="0"/>
              <a:t>Otsikkopaikka</a:t>
            </a:r>
            <a:br>
              <a:rPr lang="fi-FI" dirty="0"/>
            </a:br>
            <a:r>
              <a:rPr lang="fi-FI" dirty="0" err="1"/>
              <a:t>Source</a:t>
            </a:r>
            <a:r>
              <a:rPr lang="fi-FI" dirty="0"/>
              <a:t> </a:t>
            </a:r>
            <a:r>
              <a:rPr lang="fi-FI" dirty="0" err="1"/>
              <a:t>Sans</a:t>
            </a:r>
            <a:r>
              <a:rPr lang="fi-FI" dirty="0"/>
              <a:t> Pro </a:t>
            </a:r>
            <a:r>
              <a:rPr lang="fi-FI" dirty="0" err="1"/>
              <a:t>Bold</a:t>
            </a:r>
            <a:r>
              <a:rPr lang="fi-FI" dirty="0"/>
              <a:t> 38 pt.</a:t>
            </a:r>
          </a:p>
        </p:txBody>
      </p:sp>
      <p:sp>
        <p:nvSpPr>
          <p:cNvPr id="9" name="Dian numeron paikkamerkki 5">
            <a:extLst>
              <a:ext uri="{FF2B5EF4-FFF2-40B4-BE49-F238E27FC236}">
                <a16:creationId xmlns:a16="http://schemas.microsoft.com/office/drawing/2014/main" id="{DA8E3070-D9E8-F42D-6EB4-A6AE66560417}"/>
              </a:ext>
            </a:extLst>
          </p:cNvPr>
          <p:cNvSpPr>
            <a:spLocks noGrp="1"/>
          </p:cNvSpPr>
          <p:nvPr>
            <p:ph type="sldNum" sz="quarter" idx="4"/>
          </p:nvPr>
        </p:nvSpPr>
        <p:spPr>
          <a:xfrm>
            <a:off x="11124000" y="6311900"/>
            <a:ext cx="676154"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fld id="{8C00DF12-ABE5-8343-B5F3-2B9255993CF6}" type="slidenum">
              <a:rPr lang="fi-FI" smtClean="0"/>
              <a:pPr/>
              <a:t>‹#›</a:t>
            </a:fld>
            <a:endParaRPr lang="fi-FI"/>
          </a:p>
        </p:txBody>
      </p:sp>
      <p:sp>
        <p:nvSpPr>
          <p:cNvPr id="12" name="Päivämäärän paikkamerkki 3">
            <a:extLst>
              <a:ext uri="{FF2B5EF4-FFF2-40B4-BE49-F238E27FC236}">
                <a16:creationId xmlns:a16="http://schemas.microsoft.com/office/drawing/2014/main" id="{3408B985-0AB3-9FAB-4044-EB4E58458E8E}"/>
              </a:ext>
            </a:extLst>
          </p:cNvPr>
          <p:cNvSpPr>
            <a:spLocks noGrp="1"/>
          </p:cNvSpPr>
          <p:nvPr>
            <p:ph type="dt" sz="half" idx="2"/>
          </p:nvPr>
        </p:nvSpPr>
        <p:spPr>
          <a:xfrm>
            <a:off x="10249147" y="6311900"/>
            <a:ext cx="874853" cy="365125"/>
          </a:xfrm>
          <a:prstGeom prst="rect">
            <a:avLst/>
          </a:prstGeom>
        </p:spPr>
        <p:txBody>
          <a:bodyPr vert="horz" lIns="91440" tIns="45720" rIns="91440" bIns="45720" rtlCol="0" anchor="b"/>
          <a:lstStyle>
            <a:lvl1pPr algn="l">
              <a:defRPr sz="800" b="0" i="0">
                <a:solidFill>
                  <a:schemeClr val="bg1"/>
                </a:solidFill>
                <a:latin typeface="Source Sans Pro" panose="020B0503030403020204" pitchFamily="34" charset="0"/>
              </a:defRPr>
            </a:lvl1pPr>
          </a:lstStyle>
          <a:p>
            <a:fld id="{BC262AC7-06B4-E244-A3AF-668EBE188E8B}" type="datetime1">
              <a:rPr lang="fi-FI" smtClean="0"/>
              <a:pPr/>
              <a:t>16.10.2023</a:t>
            </a:fld>
            <a:endParaRPr lang="fi-FI" dirty="0"/>
          </a:p>
        </p:txBody>
      </p:sp>
      <p:sp>
        <p:nvSpPr>
          <p:cNvPr id="13" name="Alatunnisteen paikkamerkki 4">
            <a:extLst>
              <a:ext uri="{FF2B5EF4-FFF2-40B4-BE49-F238E27FC236}">
                <a16:creationId xmlns:a16="http://schemas.microsoft.com/office/drawing/2014/main" id="{461558ED-EA72-004D-ECB3-0C82D7209755}"/>
              </a:ext>
            </a:extLst>
          </p:cNvPr>
          <p:cNvSpPr>
            <a:spLocks noGrp="1"/>
          </p:cNvSpPr>
          <p:nvPr>
            <p:ph type="ftr" sz="quarter" idx="3"/>
          </p:nvPr>
        </p:nvSpPr>
        <p:spPr>
          <a:xfrm>
            <a:off x="7488584" y="6311900"/>
            <a:ext cx="2760563" cy="365125"/>
          </a:xfrm>
          <a:prstGeom prst="rect">
            <a:avLst/>
          </a:prstGeom>
        </p:spPr>
        <p:txBody>
          <a:bodyPr vert="horz" lIns="91440" tIns="45720" rIns="91440" bIns="45720" rtlCol="0" anchor="b"/>
          <a:lstStyle>
            <a:lvl1pPr algn="r">
              <a:defRPr sz="800" b="0" i="0">
                <a:solidFill>
                  <a:schemeClr val="bg1"/>
                </a:solidFill>
                <a:latin typeface="Source Sans Pro" panose="020B0503030403020204" pitchFamily="34" charset="0"/>
              </a:defRPr>
            </a:lvl1pPr>
          </a:lstStyle>
          <a:p>
            <a:r>
              <a:rPr lang="fi-FI"/>
              <a:t>Alatunnisteen paikka</a:t>
            </a:r>
            <a:endParaRPr lang="fi-FI" dirty="0"/>
          </a:p>
        </p:txBody>
      </p:sp>
      <p:pic>
        <p:nvPicPr>
          <p:cNvPr id="4" name="Kuva 3" descr="Kuva, joka sisältää kohteen Fontti, Grafiikka, graafinen suunnittelu, muotoilu&#10;&#10;Kuvaus luotu automaattisesti">
            <a:extLst>
              <a:ext uri="{FF2B5EF4-FFF2-40B4-BE49-F238E27FC236}">
                <a16:creationId xmlns:a16="http://schemas.microsoft.com/office/drawing/2014/main" id="{696042D9-7B98-CA19-0054-6F8076607863}"/>
              </a:ext>
            </a:extLst>
          </p:cNvPr>
          <p:cNvPicPr>
            <a:picLocks noChangeAspect="1"/>
          </p:cNvPicPr>
          <p:nvPr userDrawn="1"/>
        </p:nvPicPr>
        <p:blipFill>
          <a:blip r:embed="rId5"/>
          <a:stretch>
            <a:fillRect/>
          </a:stretch>
        </p:blipFill>
        <p:spPr>
          <a:xfrm>
            <a:off x="501917" y="6108471"/>
            <a:ext cx="1440936" cy="568554"/>
          </a:xfrm>
          <a:prstGeom prst="rect">
            <a:avLst/>
          </a:prstGeom>
        </p:spPr>
      </p:pic>
      <p:pic>
        <p:nvPicPr>
          <p:cNvPr id="6" name="Kuva 5" descr="Kuva, joka sisältää kohteen teksti, Fontti, kuvakaappaus, Grafiikka&#10;&#10;Kuvaus luotu automaattisesti">
            <a:extLst>
              <a:ext uri="{FF2B5EF4-FFF2-40B4-BE49-F238E27FC236}">
                <a16:creationId xmlns:a16="http://schemas.microsoft.com/office/drawing/2014/main" id="{766E043C-032C-9500-25AA-3ACEAA38F621}"/>
              </a:ext>
            </a:extLst>
          </p:cNvPr>
          <p:cNvPicPr>
            <a:picLocks noChangeAspect="1"/>
          </p:cNvPicPr>
          <p:nvPr userDrawn="1"/>
        </p:nvPicPr>
        <p:blipFill>
          <a:blip r:embed="rId6"/>
          <a:stretch>
            <a:fillRect/>
          </a:stretch>
        </p:blipFill>
        <p:spPr>
          <a:xfrm>
            <a:off x="1991169" y="6231052"/>
            <a:ext cx="1440937" cy="345510"/>
          </a:xfrm>
          <a:prstGeom prst="rect">
            <a:avLst/>
          </a:prstGeom>
        </p:spPr>
      </p:pic>
    </p:spTree>
    <p:extLst>
      <p:ext uri="{BB962C8B-B14F-4D97-AF65-F5344CB8AC3E}">
        <p14:creationId xmlns:p14="http://schemas.microsoft.com/office/powerpoint/2010/main" val="1009454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261F89A-1067-B0B7-8C2E-3A457260A3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77C64D12-1ECA-B421-B8AD-915A7F9AF6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7F06B8F3-A19D-40E3-D478-3890D062600E}"/>
              </a:ext>
            </a:extLst>
          </p:cNvPr>
          <p:cNvSpPr>
            <a:spLocks noGrp="1"/>
          </p:cNvSpPr>
          <p:nvPr>
            <p:ph type="dt" sz="half" idx="2"/>
          </p:nvPr>
        </p:nvSpPr>
        <p:spPr>
          <a:xfrm>
            <a:off x="415724" y="6356350"/>
            <a:ext cx="874853" cy="365125"/>
          </a:xfrm>
          <a:prstGeom prst="rect">
            <a:avLst/>
          </a:prstGeom>
        </p:spPr>
        <p:txBody>
          <a:bodyPr vert="horz" lIns="91440" tIns="45720" rIns="91440" bIns="45720" rtlCol="0" anchor="ctr"/>
          <a:lstStyle>
            <a:lvl1pPr algn="l">
              <a:defRPr sz="800" b="0" i="0">
                <a:solidFill>
                  <a:schemeClr val="tx1"/>
                </a:solidFill>
                <a:latin typeface="Source Sans Pro" panose="020B0503030403020204" pitchFamily="34" charset="0"/>
              </a:defRPr>
            </a:lvl1pPr>
          </a:lstStyle>
          <a:p>
            <a:fld id="{EC37F2A5-A24C-354E-8C05-BBDDE8DFF318}" type="datetime1">
              <a:rPr lang="fi-FI" smtClean="0"/>
              <a:t>16.10.2023</a:t>
            </a:fld>
            <a:endParaRPr lang="fi-FI" dirty="0"/>
          </a:p>
        </p:txBody>
      </p:sp>
      <p:sp>
        <p:nvSpPr>
          <p:cNvPr id="5" name="Alatunnisteen paikkamerkki 4">
            <a:extLst>
              <a:ext uri="{FF2B5EF4-FFF2-40B4-BE49-F238E27FC236}">
                <a16:creationId xmlns:a16="http://schemas.microsoft.com/office/drawing/2014/main" id="{A5BF1644-C799-523D-2D2A-017E89D38039}"/>
              </a:ext>
            </a:extLst>
          </p:cNvPr>
          <p:cNvSpPr>
            <a:spLocks noGrp="1"/>
          </p:cNvSpPr>
          <p:nvPr>
            <p:ph type="ftr" sz="quarter" idx="3"/>
          </p:nvPr>
        </p:nvSpPr>
        <p:spPr>
          <a:xfrm>
            <a:off x="1290576" y="6356350"/>
            <a:ext cx="4805423" cy="365125"/>
          </a:xfrm>
          <a:prstGeom prst="rect">
            <a:avLst/>
          </a:prstGeom>
        </p:spPr>
        <p:txBody>
          <a:bodyPr vert="horz" lIns="91440" tIns="45720" rIns="91440" bIns="45720" rtlCol="0" anchor="ctr"/>
          <a:lstStyle>
            <a:lvl1pPr algn="ctr">
              <a:defRPr sz="800" b="0" i="0">
                <a:solidFill>
                  <a:schemeClr val="tx1"/>
                </a:solidFill>
                <a:latin typeface="Source Sans Pro" panose="020B0503030403020204" pitchFamily="34" charset="0"/>
              </a:defRPr>
            </a:lvl1pPr>
          </a:lstStyle>
          <a:p>
            <a:r>
              <a:rPr lang="fi-FI"/>
              <a:t>Alatunnisteen paikka</a:t>
            </a:r>
            <a:endParaRPr lang="fi-FI" dirty="0"/>
          </a:p>
        </p:txBody>
      </p:sp>
      <p:sp>
        <p:nvSpPr>
          <p:cNvPr id="6" name="Dian numeron paikkamerkki 5">
            <a:extLst>
              <a:ext uri="{FF2B5EF4-FFF2-40B4-BE49-F238E27FC236}">
                <a16:creationId xmlns:a16="http://schemas.microsoft.com/office/drawing/2014/main" id="{A0D8F38F-9B98-49DD-A859-4734921BC572}"/>
              </a:ext>
            </a:extLst>
          </p:cNvPr>
          <p:cNvSpPr>
            <a:spLocks noGrp="1"/>
          </p:cNvSpPr>
          <p:nvPr>
            <p:ph type="sldNum" sz="quarter" idx="4"/>
          </p:nvPr>
        </p:nvSpPr>
        <p:spPr>
          <a:xfrm>
            <a:off x="11124000" y="6356350"/>
            <a:ext cx="676154" cy="365125"/>
          </a:xfrm>
          <a:prstGeom prst="rect">
            <a:avLst/>
          </a:prstGeom>
        </p:spPr>
        <p:txBody>
          <a:bodyPr vert="horz" lIns="91440" tIns="45720" rIns="91440" bIns="45720" rtlCol="0" anchor="ctr"/>
          <a:lstStyle>
            <a:lvl1pPr algn="r">
              <a:defRPr sz="800" b="0" i="0">
                <a:solidFill>
                  <a:schemeClr val="tx1"/>
                </a:solidFill>
                <a:latin typeface="Source Sans Pro" panose="020B0503030403020204" pitchFamily="34" charset="0"/>
              </a:defRPr>
            </a:lvl1pPr>
          </a:lstStyle>
          <a:p>
            <a:fld id="{8C00DF12-ABE5-8343-B5F3-2B9255993CF6}" type="slidenum">
              <a:rPr lang="fi-FI" smtClean="0"/>
              <a:pPr/>
              <a:t>‹#›</a:t>
            </a:fld>
            <a:endParaRPr lang="fi-FI"/>
          </a:p>
        </p:txBody>
      </p:sp>
    </p:spTree>
    <p:extLst>
      <p:ext uri="{BB962C8B-B14F-4D97-AF65-F5344CB8AC3E}">
        <p14:creationId xmlns:p14="http://schemas.microsoft.com/office/powerpoint/2010/main" val="378174130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60" r:id="rId4"/>
    <p:sldLayoutId id="2147483650" r:id="rId5"/>
    <p:sldLayoutId id="2147483652" r:id="rId6"/>
    <p:sldLayoutId id="2147483664" r:id="rId7"/>
    <p:sldLayoutId id="2147483651" r:id="rId8"/>
    <p:sldLayoutId id="2147483661" r:id="rId9"/>
    <p:sldLayoutId id="2147483662" r:id="rId10"/>
    <p:sldLayoutId id="2147483656" r:id="rId11"/>
    <p:sldLayoutId id="2147483667" r:id="rId12"/>
    <p:sldLayoutId id="2147483666" r:id="rId13"/>
    <p:sldLayoutId id="2147483665" r:id="rId14"/>
    <p:sldLayoutId id="2147483654" r:id="rId15"/>
    <p:sldLayoutId id="2147483655" r:id="rId16"/>
    <p:sldLayoutId id="2147483663" r:id="rId17"/>
  </p:sldLayoutIdLst>
  <p:hf hdr="0"/>
  <p:txStyles>
    <p:titleStyle>
      <a:lvl1pPr algn="l" defTabSz="914400" rtl="0" eaLnBrk="1" latinLnBrk="0" hangingPunct="1">
        <a:lnSpc>
          <a:spcPct val="90000"/>
        </a:lnSpc>
        <a:spcBef>
          <a:spcPct val="0"/>
        </a:spcBef>
        <a:buNone/>
        <a:defRPr sz="4400" b="1" i="0" kern="1200">
          <a:solidFill>
            <a:schemeClr val="tx1"/>
          </a:solidFill>
          <a:latin typeface="Source Sans Pro SemiBold"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sv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6.sv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C86F1A-F3FD-BF2F-4C54-9CB3E335E6AD}"/>
              </a:ext>
            </a:extLst>
          </p:cNvPr>
          <p:cNvSpPr>
            <a:spLocks noGrp="1"/>
          </p:cNvSpPr>
          <p:nvPr>
            <p:ph type="ctrTitle"/>
          </p:nvPr>
        </p:nvSpPr>
        <p:spPr>
          <a:xfrm>
            <a:off x="672567" y="3031773"/>
            <a:ext cx="9233433" cy="2387600"/>
          </a:xfrm>
        </p:spPr>
        <p:txBody>
          <a:bodyPr>
            <a:normAutofit fontScale="90000"/>
          </a:bodyPr>
          <a:lstStyle/>
          <a:p>
            <a:r>
              <a:rPr lang="en-GB" sz="5000" dirty="0">
                <a:effectLst>
                  <a:outerShdw blurRad="38100" dist="38100" dir="2700000" algn="tl">
                    <a:srgbClr val="000000">
                      <a:alpha val="43137"/>
                    </a:srgbClr>
                  </a:outerShdw>
                </a:effectLst>
                <a:latin typeface="Avenir Next LT Pro" panose="020B0504020202020204" pitchFamily="34" charset="0"/>
                <a:ea typeface="Arial" panose="020B0604020202020204" pitchFamily="34" charset="0"/>
              </a:rPr>
              <a:t>Research Council of Finland:</a:t>
            </a:r>
            <a:br>
              <a:rPr lang="en-GB" sz="5000" dirty="0">
                <a:effectLst>
                  <a:outerShdw blurRad="38100" dist="38100" dir="2700000" algn="tl">
                    <a:srgbClr val="000000">
                      <a:alpha val="43137"/>
                    </a:srgbClr>
                  </a:outerShdw>
                </a:effectLst>
                <a:latin typeface="Avenir Next LT Pro" panose="020B0504020202020204" pitchFamily="34" charset="0"/>
                <a:ea typeface="Arial" panose="020B0604020202020204" pitchFamily="34" charset="0"/>
              </a:rPr>
            </a:br>
            <a:r>
              <a:rPr lang="en-GB" sz="5000" b="1" dirty="0">
                <a:effectLst>
                  <a:outerShdw blurRad="38100" dist="38100" dir="2700000" algn="tl">
                    <a:srgbClr val="000000">
                      <a:alpha val="43137"/>
                    </a:srgbClr>
                  </a:outerShdw>
                </a:effectLst>
                <a:latin typeface="Avenir Next LT Pro" panose="020B0504020202020204" pitchFamily="34" charset="0"/>
                <a:ea typeface="Arial" panose="020B0604020202020204" pitchFamily="34" charset="0"/>
              </a:rPr>
              <a:t>Investments of the</a:t>
            </a:r>
            <a:br>
              <a:rPr lang="en-GB" sz="5000" b="1" dirty="0">
                <a:effectLst>
                  <a:outerShdw blurRad="38100" dist="38100" dir="2700000" algn="tl">
                    <a:srgbClr val="000000">
                      <a:alpha val="43137"/>
                    </a:srgbClr>
                  </a:outerShdw>
                </a:effectLst>
                <a:latin typeface="Avenir Next LT Pro" panose="020B0504020202020204" pitchFamily="34" charset="0"/>
                <a:ea typeface="Arial" panose="020B0604020202020204" pitchFamily="34" charset="0"/>
              </a:rPr>
            </a:br>
            <a:r>
              <a:rPr lang="en-GB" sz="5000" b="1" dirty="0">
                <a:effectLst>
                  <a:outerShdw blurRad="38100" dist="38100" dir="2700000" algn="tl">
                    <a:srgbClr val="000000">
                      <a:alpha val="43137"/>
                    </a:srgbClr>
                  </a:outerShdw>
                </a:effectLst>
                <a:latin typeface="Avenir Next LT Pro" panose="020B0504020202020204" pitchFamily="34" charset="0"/>
                <a:ea typeface="Arial" panose="020B0604020202020204" pitchFamily="34" charset="0"/>
              </a:rPr>
              <a:t>EU Recovery and Resilience Facility (RRF)</a:t>
            </a:r>
          </a:p>
        </p:txBody>
      </p:sp>
      <p:sp>
        <p:nvSpPr>
          <p:cNvPr id="3" name="Alaotsikko 2">
            <a:extLst>
              <a:ext uri="{FF2B5EF4-FFF2-40B4-BE49-F238E27FC236}">
                <a16:creationId xmlns:a16="http://schemas.microsoft.com/office/drawing/2014/main" id="{07A99F7A-82A3-CD2F-42AF-9D4A25FF9CD3}"/>
              </a:ext>
            </a:extLst>
          </p:cNvPr>
          <p:cNvSpPr>
            <a:spLocks noGrp="1"/>
          </p:cNvSpPr>
          <p:nvPr>
            <p:ph type="subTitle" idx="1"/>
          </p:nvPr>
        </p:nvSpPr>
        <p:spPr>
          <a:xfrm>
            <a:off x="672567" y="5419373"/>
            <a:ext cx="9130651" cy="778232"/>
          </a:xfrm>
        </p:spPr>
        <p:txBody>
          <a:bodyPr>
            <a:noAutofit/>
          </a:bodyPr>
          <a:lstStyle/>
          <a:p>
            <a:pPr>
              <a:lnSpc>
                <a:spcPct val="115000"/>
              </a:lnSpc>
            </a:pPr>
            <a:r>
              <a:rPr lang="en-GB" sz="2200" b="1" dirty="0">
                <a:effectLst/>
                <a:latin typeface="Avenir Next LT Pro" panose="020B0504020202020204" pitchFamily="34" charset="0"/>
                <a:ea typeface="Arial" panose="020B0604020202020204" pitchFamily="34" charset="0"/>
              </a:rPr>
              <a:t>Promoting green and digital transition</a:t>
            </a:r>
          </a:p>
          <a:p>
            <a:pPr>
              <a:lnSpc>
                <a:spcPct val="115000"/>
              </a:lnSpc>
            </a:pPr>
            <a:r>
              <a:rPr lang="en-GB" sz="2200" dirty="0">
                <a:latin typeface="Avenir Next LT Pro" panose="020B0504020202020204" pitchFamily="34" charset="0"/>
                <a:ea typeface="Arial" panose="020B0604020202020204" pitchFamily="34" charset="0"/>
              </a:rPr>
              <a:t>Riitta Maijala, Vice-President for Research</a:t>
            </a:r>
            <a:endParaRPr lang="en-GB" sz="2200" dirty="0">
              <a:effectLst/>
              <a:latin typeface="Avenir Next LT Pro" panose="020B0504020202020204" pitchFamily="34" charset="0"/>
              <a:ea typeface="Arial" panose="020B0604020202020204" pitchFamily="34" charset="0"/>
            </a:endParaRPr>
          </a:p>
        </p:txBody>
      </p:sp>
      <p:sp>
        <p:nvSpPr>
          <p:cNvPr id="4" name="Päivämäärän paikkamerkki 3">
            <a:extLst>
              <a:ext uri="{FF2B5EF4-FFF2-40B4-BE49-F238E27FC236}">
                <a16:creationId xmlns:a16="http://schemas.microsoft.com/office/drawing/2014/main" id="{F8B01FDF-3C62-1768-F3BD-CD9A9010CEE2}"/>
              </a:ext>
            </a:extLst>
          </p:cNvPr>
          <p:cNvSpPr>
            <a:spLocks noGrp="1"/>
          </p:cNvSpPr>
          <p:nvPr>
            <p:ph type="dt" sz="half" idx="2"/>
          </p:nvPr>
        </p:nvSpPr>
        <p:spPr/>
        <p:txBody>
          <a:bodyPr/>
          <a:lstStyle/>
          <a:p>
            <a:fld id="{42E5BE83-7C13-5D47-8175-638FD9798948}" type="datetime1">
              <a:rPr lang="en-GB" smtClean="0">
                <a:latin typeface="Avenir Next LT Pro" panose="020B0504020202020204" pitchFamily="34" charset="0"/>
              </a:rPr>
              <a:t>16/10/2023</a:t>
            </a:fld>
            <a:endParaRPr lang="en-GB" dirty="0">
              <a:latin typeface="Avenir Next LT Pro" panose="020B0504020202020204" pitchFamily="34" charset="0"/>
            </a:endParaRPr>
          </a:p>
        </p:txBody>
      </p:sp>
    </p:spTree>
    <p:extLst>
      <p:ext uri="{BB962C8B-B14F-4D97-AF65-F5344CB8AC3E}">
        <p14:creationId xmlns:p14="http://schemas.microsoft.com/office/powerpoint/2010/main" val="88745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BBF3A8-1B5D-7546-6C7E-060CDA263E66}"/>
              </a:ext>
            </a:extLst>
          </p:cNvPr>
          <p:cNvSpPr>
            <a:spLocks noGrp="1"/>
          </p:cNvSpPr>
          <p:nvPr>
            <p:ph type="title" idx="4294967295"/>
          </p:nvPr>
        </p:nvSpPr>
        <p:spPr>
          <a:xfrm>
            <a:off x="489211" y="2134170"/>
            <a:ext cx="5007463" cy="4360292"/>
          </a:xfrm>
        </p:spPr>
        <p:txBody>
          <a:bodyPr/>
          <a:lstStyle/>
          <a:p>
            <a:r>
              <a:rPr lang="en-US" sz="5400" b="1" dirty="0">
                <a:solidFill>
                  <a:schemeClr val="bg1"/>
                </a:solidFill>
                <a:effectLst>
                  <a:outerShdw blurRad="38100" dist="38100" dir="2700000" algn="tl">
                    <a:srgbClr val="000000">
                      <a:alpha val="43137"/>
                    </a:srgbClr>
                  </a:outerShdw>
                </a:effectLst>
                <a:latin typeface="Source Sans Pro SemiBold" panose="020B0503030403020204" pitchFamily="34" charset="0"/>
              </a:rPr>
              <a:t>Thank you!</a:t>
            </a:r>
            <a:br>
              <a:rPr lang="en-US" sz="3200" b="1" dirty="0">
                <a:solidFill>
                  <a:schemeClr val="bg1"/>
                </a:solidFill>
                <a:effectLst>
                  <a:outerShdw blurRad="38100" dist="38100" dir="2700000" algn="tl">
                    <a:srgbClr val="000000">
                      <a:alpha val="43137"/>
                    </a:srgbClr>
                  </a:outerShdw>
                </a:effectLst>
                <a:latin typeface="Source Sans Pro SemiBold" panose="020B0503030403020204" pitchFamily="34" charset="0"/>
              </a:rPr>
            </a:br>
            <a:br>
              <a:rPr lang="en-US" sz="3200" b="1" dirty="0">
                <a:solidFill>
                  <a:schemeClr val="bg1"/>
                </a:solidFill>
                <a:effectLst>
                  <a:outerShdw blurRad="38100" dist="38100" dir="2700000" algn="tl">
                    <a:srgbClr val="000000">
                      <a:alpha val="43137"/>
                    </a:srgbClr>
                  </a:outerShdw>
                </a:effectLst>
                <a:latin typeface="Source Sans Pro SemiBold" panose="020B0503030403020204" pitchFamily="34" charset="0"/>
              </a:rPr>
            </a:br>
            <a:r>
              <a:rPr lang="en-US" sz="3200" b="1" dirty="0">
                <a:solidFill>
                  <a:schemeClr val="bg1"/>
                </a:solidFill>
                <a:effectLst>
                  <a:outerShdw blurRad="38100" dist="38100" dir="2700000" algn="tl">
                    <a:srgbClr val="000000">
                      <a:alpha val="43137"/>
                    </a:srgbClr>
                  </a:outerShdw>
                </a:effectLst>
                <a:latin typeface="Source Sans Pro SemiBold" panose="020B0503030403020204" pitchFamily="34" charset="0"/>
              </a:rPr>
              <a:t>For more information </a:t>
            </a:r>
            <a:br>
              <a:rPr lang="en-US" sz="3200" b="1" dirty="0">
                <a:solidFill>
                  <a:schemeClr val="bg1"/>
                </a:solidFill>
                <a:effectLst>
                  <a:outerShdw blurRad="38100" dist="38100" dir="2700000" algn="tl">
                    <a:srgbClr val="000000">
                      <a:alpha val="43137"/>
                    </a:srgbClr>
                  </a:outerShdw>
                </a:effectLst>
                <a:latin typeface="Source Sans Pro SemiBold" panose="020B0503030403020204" pitchFamily="34" charset="0"/>
              </a:rPr>
            </a:br>
            <a:r>
              <a:rPr lang="en-US" sz="3200" b="1" dirty="0">
                <a:solidFill>
                  <a:schemeClr val="bg1"/>
                </a:solidFill>
                <a:effectLst>
                  <a:outerShdw blurRad="38100" dist="38100" dir="2700000" algn="tl">
                    <a:srgbClr val="000000">
                      <a:alpha val="43137"/>
                    </a:srgbClr>
                  </a:outerShdw>
                </a:effectLst>
                <a:latin typeface="Source Sans Pro SemiBold" panose="020B0503030403020204" pitchFamily="34" charset="0"/>
              </a:rPr>
              <a:t>on the research and research infrastructures: </a:t>
            </a:r>
            <a:br>
              <a:rPr lang="en-US" sz="3200" b="1" dirty="0">
                <a:solidFill>
                  <a:schemeClr val="bg1"/>
                </a:solidFill>
                <a:effectLst>
                  <a:outerShdw blurRad="38100" dist="38100" dir="2700000" algn="tl">
                    <a:srgbClr val="000000">
                      <a:alpha val="43137"/>
                    </a:srgbClr>
                  </a:outerShdw>
                </a:effectLst>
                <a:latin typeface="Source Sans Pro SemiBold" panose="020B0503030403020204" pitchFamily="34" charset="0"/>
              </a:rPr>
            </a:br>
            <a:r>
              <a:rPr lang="en-US" sz="4800" b="1" dirty="0">
                <a:solidFill>
                  <a:schemeClr val="bg1"/>
                </a:solidFill>
                <a:effectLst>
                  <a:outerShdw blurRad="38100" dist="38100" dir="2700000" algn="tl">
                    <a:srgbClr val="000000">
                      <a:alpha val="43137"/>
                    </a:srgbClr>
                  </a:outerShdw>
                </a:effectLst>
                <a:latin typeface="Source Sans Pro SemiBold" panose="020B0503030403020204" pitchFamily="34" charset="0"/>
              </a:rPr>
              <a:t>www.aka.fi</a:t>
            </a:r>
            <a:r>
              <a:rPr lang="en-US" sz="4800" b="1" dirty="0">
                <a:solidFill>
                  <a:schemeClr val="bg1"/>
                </a:solidFill>
                <a:effectLst>
                  <a:outerShdw blurRad="38100" dist="38100" dir="2700000" algn="tl">
                    <a:srgbClr val="000000">
                      <a:alpha val="43137"/>
                    </a:srgbClr>
                  </a:outerShdw>
                </a:effectLst>
              </a:rPr>
              <a:t>/en/rrf</a:t>
            </a:r>
            <a:endParaRPr lang="fi-FI" dirty="0">
              <a:solidFill>
                <a:schemeClr val="bg1"/>
              </a:solidFill>
              <a:effectLst>
                <a:outerShdw blurRad="38100" dist="38100" dir="2700000" algn="tl">
                  <a:srgbClr val="000000">
                    <a:alpha val="43137"/>
                  </a:srgbClr>
                </a:outerShdw>
              </a:effectLst>
            </a:endParaRPr>
          </a:p>
        </p:txBody>
      </p:sp>
      <p:sp>
        <p:nvSpPr>
          <p:cNvPr id="4" name="Päivämäärän paikkamerkki 3">
            <a:extLst>
              <a:ext uri="{FF2B5EF4-FFF2-40B4-BE49-F238E27FC236}">
                <a16:creationId xmlns:a16="http://schemas.microsoft.com/office/drawing/2014/main" id="{9C710301-D5CE-A1AD-083A-6839591F27DB}"/>
              </a:ext>
            </a:extLst>
          </p:cNvPr>
          <p:cNvSpPr>
            <a:spLocks noGrp="1"/>
          </p:cNvSpPr>
          <p:nvPr>
            <p:ph type="dt" sz="half" idx="2"/>
          </p:nvPr>
        </p:nvSpPr>
        <p:spPr/>
        <p:txBody>
          <a:bodyPr/>
          <a:lstStyle/>
          <a:p>
            <a:fld id="{BC262AC7-06B4-E244-A3AF-668EBE188E8B}" type="datetime1">
              <a:rPr lang="fi-FI" smtClean="0"/>
              <a:pPr/>
              <a:t>16.10.2023</a:t>
            </a:fld>
            <a:endParaRPr lang="fi-FI" dirty="0"/>
          </a:p>
        </p:txBody>
      </p:sp>
      <p:sp>
        <p:nvSpPr>
          <p:cNvPr id="3" name="Dian numeron paikkamerkki 2">
            <a:extLst>
              <a:ext uri="{FF2B5EF4-FFF2-40B4-BE49-F238E27FC236}">
                <a16:creationId xmlns:a16="http://schemas.microsoft.com/office/drawing/2014/main" id="{12EB301E-5F90-47FC-19DA-1EE6A7DAFC3D}"/>
              </a:ext>
            </a:extLst>
          </p:cNvPr>
          <p:cNvSpPr>
            <a:spLocks noGrp="1"/>
          </p:cNvSpPr>
          <p:nvPr>
            <p:ph type="sldNum" sz="quarter" idx="4"/>
          </p:nvPr>
        </p:nvSpPr>
        <p:spPr/>
        <p:txBody>
          <a:bodyPr/>
          <a:lstStyle/>
          <a:p>
            <a:fld id="{8C00DF12-ABE5-8343-B5F3-2B9255993CF6}" type="slidenum">
              <a:rPr lang="fi-FI" smtClean="0"/>
              <a:pPr/>
              <a:t>10</a:t>
            </a:fld>
            <a:endParaRPr lang="fi-FI"/>
          </a:p>
        </p:txBody>
      </p:sp>
    </p:spTree>
    <p:extLst>
      <p:ext uri="{BB962C8B-B14F-4D97-AF65-F5344CB8AC3E}">
        <p14:creationId xmlns:p14="http://schemas.microsoft.com/office/powerpoint/2010/main" val="2188957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32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B8C0AE-FCC6-ACDD-96E9-61196822E9F9}"/>
              </a:ext>
            </a:extLst>
          </p:cNvPr>
          <p:cNvSpPr>
            <a:spLocks noGrp="1"/>
          </p:cNvSpPr>
          <p:nvPr>
            <p:ph type="title"/>
          </p:nvPr>
        </p:nvSpPr>
        <p:spPr/>
        <p:txBody>
          <a:bodyPr>
            <a:normAutofit/>
          </a:bodyPr>
          <a:lstStyle/>
          <a:p>
            <a:r>
              <a:rPr lang="en-US" b="1" dirty="0">
                <a:latin typeface="Avenir Next LT Pro" panose="020B0504020202020204" pitchFamily="34" charset="0"/>
              </a:rPr>
              <a:t>RRF reforms and investments support both EU and country-specific goals</a:t>
            </a:r>
            <a:endParaRPr lang="fi-FI" b="1" dirty="0">
              <a:latin typeface="Avenir Next LT Pro" panose="020B0504020202020204" pitchFamily="34" charset="0"/>
            </a:endParaRPr>
          </a:p>
        </p:txBody>
      </p:sp>
      <p:sp>
        <p:nvSpPr>
          <p:cNvPr id="7" name="Sisällön paikkamerkki 2">
            <a:extLst>
              <a:ext uri="{FF2B5EF4-FFF2-40B4-BE49-F238E27FC236}">
                <a16:creationId xmlns:a16="http://schemas.microsoft.com/office/drawing/2014/main" id="{D6BAC0F8-49A7-39CA-A841-ADE8B602B268}"/>
              </a:ext>
            </a:extLst>
          </p:cNvPr>
          <p:cNvSpPr txBox="1">
            <a:spLocks/>
          </p:cNvSpPr>
          <p:nvPr/>
        </p:nvSpPr>
        <p:spPr>
          <a:xfrm>
            <a:off x="672566" y="2010121"/>
            <a:ext cx="10451433" cy="161713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Font typeface="Arial" panose="020B0604020202020204" pitchFamily="34" charset="0"/>
              <a:buChar char="•"/>
              <a:defRPr sz="2600" b="0" i="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110000"/>
              </a:lnSpc>
              <a:spcBef>
                <a:spcPts val="700"/>
              </a:spcBef>
              <a:buFont typeface="Arial" panose="020B0604020202020204" pitchFamily="34" charset="0"/>
              <a:buChar char="•"/>
              <a:defRPr sz="22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10000"/>
              </a:lnSpc>
              <a:spcBef>
                <a:spcPts val="7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10000"/>
              </a:lnSpc>
              <a:spcBef>
                <a:spcPts val="700"/>
              </a:spcBef>
              <a:buFont typeface="Arial" panose="020B0604020202020204" pitchFamily="34" charset="0"/>
              <a:buChar char="•"/>
              <a:defRPr sz="16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110000"/>
              </a:lnSpc>
              <a:spcBef>
                <a:spcPts val="700"/>
              </a:spcBef>
              <a:buFont typeface="Arial" panose="020B0604020202020204" pitchFamily="34" charset="0"/>
              <a:buChar char="•"/>
              <a:defRPr sz="14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4000"/>
              </a:lnSpc>
              <a:spcBef>
                <a:spcPts val="0"/>
              </a:spcBef>
              <a:spcAft>
                <a:spcPts val="700"/>
              </a:spcAft>
              <a:buFont typeface="Arial" panose="020B0604020202020204" pitchFamily="34" charset="0"/>
              <a:buNone/>
            </a:pPr>
            <a:r>
              <a:rPr lang="en-US" sz="2000" b="1" dirty="0">
                <a:latin typeface="Avenir Next LT Pro" panose="020B0504020202020204" pitchFamily="34" charset="0"/>
                <a:ea typeface="Arial" panose="020B0604020202020204" pitchFamily="34" charset="0"/>
              </a:rPr>
              <a:t>In the country-specific recommendations for Finland in spring 2020, the EU Commission highlighted the need for investments required for the dual transition. According to the recommendations, Finland should target investments to:</a:t>
            </a:r>
            <a:endParaRPr lang="fi-FI" sz="2000" b="1" dirty="0">
              <a:latin typeface="Avenir Next LT Pro" panose="020B0504020202020204" pitchFamily="34" charset="0"/>
              <a:ea typeface="Arial" panose="020B0604020202020204" pitchFamily="34" charset="0"/>
            </a:endParaRPr>
          </a:p>
        </p:txBody>
      </p:sp>
      <p:sp>
        <p:nvSpPr>
          <p:cNvPr id="8" name="Suorakulmio 7">
            <a:extLst>
              <a:ext uri="{FF2B5EF4-FFF2-40B4-BE49-F238E27FC236}">
                <a16:creationId xmlns:a16="http://schemas.microsoft.com/office/drawing/2014/main" id="{B4C701C9-1CEA-BAAC-D3D1-D235A342ECB6}"/>
              </a:ext>
              <a:ext uri="{C183D7F6-B498-43B3-948B-1728B52AA6E4}">
                <adec:decorative xmlns:adec="http://schemas.microsoft.com/office/drawing/2017/decorative" val="1"/>
              </a:ext>
            </a:extLst>
          </p:cNvPr>
          <p:cNvSpPr/>
          <p:nvPr/>
        </p:nvSpPr>
        <p:spPr>
          <a:xfrm>
            <a:off x="763009" y="3627251"/>
            <a:ext cx="2991482" cy="2224204"/>
          </a:xfrm>
          <a:prstGeom prst="rect">
            <a:avLst/>
          </a:prstGeom>
          <a:solidFill>
            <a:schemeClr val="bg1"/>
          </a:solidFill>
          <a:ln>
            <a:noFill/>
          </a:ln>
          <a:effectLst>
            <a:outerShdw dist="38100" dir="2700000" sx="102000" sy="102000" algn="tl" rotWithShape="0">
              <a:schemeClr val="accent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latin typeface="Avenir Next LT Pro" panose="020B0504020202020204" pitchFamily="34" charset="0"/>
            </a:endParaRPr>
          </a:p>
        </p:txBody>
      </p:sp>
      <p:sp>
        <p:nvSpPr>
          <p:cNvPr id="12" name="Suorakulmio 11">
            <a:extLst>
              <a:ext uri="{FF2B5EF4-FFF2-40B4-BE49-F238E27FC236}">
                <a16:creationId xmlns:a16="http://schemas.microsoft.com/office/drawing/2014/main" id="{36B71963-E43D-6C28-B335-87E9A2CAA37E}"/>
              </a:ext>
              <a:ext uri="{C183D7F6-B498-43B3-948B-1728B52AA6E4}">
                <adec:decorative xmlns:adec="http://schemas.microsoft.com/office/drawing/2017/decorative" val="1"/>
              </a:ext>
            </a:extLst>
          </p:cNvPr>
          <p:cNvSpPr/>
          <p:nvPr/>
        </p:nvSpPr>
        <p:spPr>
          <a:xfrm>
            <a:off x="4172328" y="3627251"/>
            <a:ext cx="2991482" cy="2224204"/>
          </a:xfrm>
          <a:prstGeom prst="rect">
            <a:avLst/>
          </a:prstGeom>
          <a:solidFill>
            <a:schemeClr val="bg1"/>
          </a:solidFill>
          <a:ln>
            <a:noFill/>
          </a:ln>
          <a:effectLst>
            <a:outerShdw dist="38100" dir="2700000" sx="102000" sy="102000" algn="tl" rotWithShape="0">
              <a:schemeClr val="accent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latin typeface="Avenir Next LT Pro" panose="020B0504020202020204" pitchFamily="34" charset="0"/>
            </a:endParaRPr>
          </a:p>
        </p:txBody>
      </p:sp>
      <p:sp>
        <p:nvSpPr>
          <p:cNvPr id="13" name="Suorakulmio 12">
            <a:extLst>
              <a:ext uri="{FF2B5EF4-FFF2-40B4-BE49-F238E27FC236}">
                <a16:creationId xmlns:a16="http://schemas.microsoft.com/office/drawing/2014/main" id="{83D1145D-2FDF-06C6-EFC3-64F14BF83368}"/>
              </a:ext>
              <a:ext uri="{C183D7F6-B498-43B3-948B-1728B52AA6E4}">
                <adec:decorative xmlns:adec="http://schemas.microsoft.com/office/drawing/2017/decorative" val="1"/>
              </a:ext>
            </a:extLst>
          </p:cNvPr>
          <p:cNvSpPr/>
          <p:nvPr/>
        </p:nvSpPr>
        <p:spPr>
          <a:xfrm>
            <a:off x="7581647" y="3627251"/>
            <a:ext cx="2991482" cy="2224204"/>
          </a:xfrm>
          <a:prstGeom prst="rect">
            <a:avLst/>
          </a:prstGeom>
          <a:solidFill>
            <a:schemeClr val="bg1"/>
          </a:solidFill>
          <a:ln>
            <a:noFill/>
          </a:ln>
          <a:effectLst>
            <a:outerShdw dist="38100" dir="2700000" sx="102000" sy="102000" algn="tl" rotWithShape="0">
              <a:schemeClr val="accent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latin typeface="Avenir Next LT Pro" panose="020B0504020202020204" pitchFamily="34" charset="0"/>
            </a:endParaRPr>
          </a:p>
        </p:txBody>
      </p:sp>
      <p:pic>
        <p:nvPicPr>
          <p:cNvPr id="15" name="Kuva 14">
            <a:extLst>
              <a:ext uri="{FF2B5EF4-FFF2-40B4-BE49-F238E27FC236}">
                <a16:creationId xmlns:a16="http://schemas.microsoft.com/office/drawing/2014/main" id="{240498BE-C16E-0A59-FDF3-E0C813B5DFDF}"/>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3009" y="3627251"/>
            <a:ext cx="2991482" cy="1423073"/>
          </a:xfrm>
          <a:prstGeom prst="rect">
            <a:avLst/>
          </a:prstGeom>
        </p:spPr>
      </p:pic>
      <p:sp>
        <p:nvSpPr>
          <p:cNvPr id="16" name="Tekstin paikkamerkki 2">
            <a:extLst>
              <a:ext uri="{FF2B5EF4-FFF2-40B4-BE49-F238E27FC236}">
                <a16:creationId xmlns:a16="http://schemas.microsoft.com/office/drawing/2014/main" id="{F45C3619-6308-0162-05CA-7C0C93ADE2A0}"/>
              </a:ext>
            </a:extLst>
          </p:cNvPr>
          <p:cNvSpPr txBox="1">
            <a:spLocks/>
          </p:cNvSpPr>
          <p:nvPr/>
        </p:nvSpPr>
        <p:spPr>
          <a:xfrm>
            <a:off x="833015" y="5185123"/>
            <a:ext cx="2921475" cy="531531"/>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200" b="0" i="0" kern="1200">
                <a:solidFill>
                  <a:schemeClr val="tx1"/>
                </a:solidFill>
                <a:latin typeface="Source Sans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Source Sans Pro" panose="020B05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ource Sans Pro" panose="020B05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Source Sans Pro" panose="020B05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Source Sans Pro" panose="020B0503030403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lgn="ctr">
              <a:lnSpc>
                <a:spcPct val="115000"/>
              </a:lnSpc>
            </a:pPr>
            <a:r>
              <a:rPr lang="en-GB" sz="1600" b="1" u="none" strike="noStrike" dirty="0">
                <a:effectLst/>
                <a:latin typeface="Avenir Next LT Pro" panose="020B0504020202020204" pitchFamily="34" charset="0"/>
                <a:ea typeface="Arial" panose="020B0604020202020204" pitchFamily="34" charset="0"/>
              </a:rPr>
              <a:t>Green and digital transition</a:t>
            </a:r>
          </a:p>
        </p:txBody>
      </p:sp>
      <p:pic>
        <p:nvPicPr>
          <p:cNvPr id="17" name="Kuva 16">
            <a:extLst>
              <a:ext uri="{FF2B5EF4-FFF2-40B4-BE49-F238E27FC236}">
                <a16:creationId xmlns:a16="http://schemas.microsoft.com/office/drawing/2014/main" id="{5C818B3D-A462-45DE-D8EB-D820EBDA053C}"/>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9788" t="8725" r="11058" b="21115"/>
          <a:stretch/>
        </p:blipFill>
        <p:spPr>
          <a:xfrm>
            <a:off x="4172328" y="3627251"/>
            <a:ext cx="2991482" cy="1423073"/>
          </a:xfrm>
          <a:prstGeom prst="rect">
            <a:avLst/>
          </a:prstGeom>
        </p:spPr>
      </p:pic>
      <p:sp>
        <p:nvSpPr>
          <p:cNvPr id="18" name="Tekstin paikkamerkki 2">
            <a:extLst>
              <a:ext uri="{FF2B5EF4-FFF2-40B4-BE49-F238E27FC236}">
                <a16:creationId xmlns:a16="http://schemas.microsoft.com/office/drawing/2014/main" id="{61E3341E-4A1A-9DB8-0110-1EB880ED06E8}"/>
              </a:ext>
            </a:extLst>
          </p:cNvPr>
          <p:cNvSpPr txBox="1">
            <a:spLocks/>
          </p:cNvSpPr>
          <p:nvPr/>
        </p:nvSpPr>
        <p:spPr>
          <a:xfrm>
            <a:off x="4253500" y="5185123"/>
            <a:ext cx="2910309" cy="531531"/>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200" b="0" i="0" kern="1200">
                <a:solidFill>
                  <a:schemeClr val="tx1"/>
                </a:solidFill>
                <a:latin typeface="Source Sans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Source Sans Pro" panose="020B05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ource Sans Pro" panose="020B05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Source Sans Pro" panose="020B05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Source Sans Pro" panose="020B0503030403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lgn="ctr">
              <a:lnSpc>
                <a:spcPct val="115000"/>
              </a:lnSpc>
            </a:pPr>
            <a:r>
              <a:rPr lang="en-GB" sz="1600" b="1" u="none" strike="noStrike" dirty="0">
                <a:effectLst/>
                <a:latin typeface="Avenir Next LT Pro" panose="020B0504020202020204" pitchFamily="34" charset="0"/>
                <a:ea typeface="Arial" panose="020B0604020202020204" pitchFamily="34" charset="0"/>
              </a:rPr>
              <a:t>Clean and efficient energy production and distribution</a:t>
            </a:r>
          </a:p>
        </p:txBody>
      </p:sp>
      <p:pic>
        <p:nvPicPr>
          <p:cNvPr id="19" name="Kuva 18">
            <a:extLst>
              <a:ext uri="{FF2B5EF4-FFF2-40B4-BE49-F238E27FC236}">
                <a16:creationId xmlns:a16="http://schemas.microsoft.com/office/drawing/2014/main" id="{48EF3D87-6F80-E790-EBFF-10B2FA38FCB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581647" y="3627251"/>
            <a:ext cx="2991482" cy="1423073"/>
          </a:xfrm>
          <a:prstGeom prst="rect">
            <a:avLst/>
          </a:prstGeom>
        </p:spPr>
      </p:pic>
      <p:sp>
        <p:nvSpPr>
          <p:cNvPr id="20" name="Tekstin paikkamerkki 2">
            <a:extLst>
              <a:ext uri="{FF2B5EF4-FFF2-40B4-BE49-F238E27FC236}">
                <a16:creationId xmlns:a16="http://schemas.microsoft.com/office/drawing/2014/main" id="{A4C31A6F-633A-33E7-7A95-A9C3591DA23D}"/>
              </a:ext>
            </a:extLst>
          </p:cNvPr>
          <p:cNvSpPr txBox="1">
            <a:spLocks/>
          </p:cNvSpPr>
          <p:nvPr/>
        </p:nvSpPr>
        <p:spPr>
          <a:xfrm>
            <a:off x="7685070" y="5185124"/>
            <a:ext cx="2888059" cy="531531"/>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200" b="0" i="0" kern="1200">
                <a:solidFill>
                  <a:schemeClr val="tx1"/>
                </a:solidFill>
                <a:latin typeface="Source Sans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Source Sans Pro" panose="020B05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ource Sans Pro" panose="020B05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Source Sans Pro" panose="020B05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Source Sans Pro" panose="020B0503030403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lgn="ctr">
              <a:lnSpc>
                <a:spcPct val="115000"/>
              </a:lnSpc>
            </a:pPr>
            <a:r>
              <a:rPr lang="en-GB" sz="1600" b="1" dirty="0">
                <a:latin typeface="Avenir Next LT Pro" panose="020B0504020202020204" pitchFamily="34" charset="0"/>
                <a:ea typeface="Source Sans Pro SemiBold" panose="020B0603030403020204" pitchFamily="34" charset="0"/>
              </a:rPr>
              <a:t>R</a:t>
            </a:r>
            <a:r>
              <a:rPr lang="en-GB" sz="1600" b="1" dirty="0">
                <a:effectLst/>
                <a:latin typeface="Avenir Next LT Pro" panose="020B0504020202020204" pitchFamily="34" charset="0"/>
                <a:ea typeface="Source Sans Pro SemiBold" panose="020B0603030403020204" pitchFamily="34" charset="0"/>
              </a:rPr>
              <a:t>esearch</a:t>
            </a:r>
            <a:r>
              <a:rPr lang="en-GB" sz="1600" b="1" dirty="0">
                <a:effectLst/>
                <a:latin typeface="Avenir Next LT Pro" panose="020B0504020202020204" pitchFamily="34" charset="0"/>
                <a:ea typeface="Source Sans Pro" panose="020B0503030403020204" pitchFamily="34" charset="0"/>
              </a:rPr>
              <a:t> </a:t>
            </a:r>
            <a:r>
              <a:rPr lang="en-GB" sz="1600" b="1" dirty="0">
                <a:effectLst/>
                <a:latin typeface="Avenir Next LT Pro" panose="020B0504020202020204" pitchFamily="34" charset="0"/>
                <a:ea typeface="Source Sans Pro SemiBold" panose="020B0603030403020204" pitchFamily="34" charset="0"/>
              </a:rPr>
              <a:t>and innovation</a:t>
            </a:r>
            <a:endParaRPr lang="en-GB" sz="1800" b="1" u="none" strike="noStrike" dirty="0">
              <a:effectLst/>
              <a:latin typeface="Avenir Next LT Pro" panose="020B0504020202020204" pitchFamily="34" charset="0"/>
              <a:ea typeface="Source Sans Pro SemiBold" panose="020B0603030403020204" pitchFamily="34" charset="0"/>
            </a:endParaRPr>
          </a:p>
        </p:txBody>
      </p:sp>
      <p:sp>
        <p:nvSpPr>
          <p:cNvPr id="4" name="Päivämäärän paikkamerkki 3">
            <a:extLst>
              <a:ext uri="{FF2B5EF4-FFF2-40B4-BE49-F238E27FC236}">
                <a16:creationId xmlns:a16="http://schemas.microsoft.com/office/drawing/2014/main" id="{4CCDB625-A793-0550-D3DC-31183355E8E4}"/>
              </a:ext>
            </a:extLst>
          </p:cNvPr>
          <p:cNvSpPr>
            <a:spLocks noGrp="1"/>
          </p:cNvSpPr>
          <p:nvPr>
            <p:ph type="dt" sz="half" idx="2"/>
          </p:nvPr>
        </p:nvSpPr>
        <p:spPr/>
        <p:txBody>
          <a:bodyPr/>
          <a:lstStyle/>
          <a:p>
            <a:fld id="{8065293B-125D-4E44-A837-B73A5291C4FA}" type="datetime1">
              <a:rPr lang="fi-FI" smtClean="0">
                <a:latin typeface="Avenir Next LT Pro" panose="020B0504020202020204" pitchFamily="34" charset="0"/>
              </a:rPr>
              <a:t>16.10.2023</a:t>
            </a:fld>
            <a:endParaRPr lang="fi-FI" dirty="0">
              <a:latin typeface="Avenir Next LT Pro" panose="020B0504020202020204" pitchFamily="34" charset="0"/>
            </a:endParaRPr>
          </a:p>
        </p:txBody>
      </p:sp>
      <p:sp>
        <p:nvSpPr>
          <p:cNvPr id="6" name="Dian numeron paikkamerkki 5">
            <a:extLst>
              <a:ext uri="{FF2B5EF4-FFF2-40B4-BE49-F238E27FC236}">
                <a16:creationId xmlns:a16="http://schemas.microsoft.com/office/drawing/2014/main" id="{28C95B21-82D7-8F9C-DC85-00D226024788}"/>
              </a:ext>
            </a:extLst>
          </p:cNvPr>
          <p:cNvSpPr>
            <a:spLocks noGrp="1"/>
          </p:cNvSpPr>
          <p:nvPr>
            <p:ph type="sldNum" sz="quarter" idx="4"/>
          </p:nvPr>
        </p:nvSpPr>
        <p:spPr/>
        <p:txBody>
          <a:bodyPr/>
          <a:lstStyle/>
          <a:p>
            <a:fld id="{8C00DF12-ABE5-8343-B5F3-2B9255993CF6}" type="slidenum">
              <a:rPr lang="fi-FI" smtClean="0">
                <a:latin typeface="Avenir Next LT Pro" panose="020B0504020202020204" pitchFamily="34" charset="0"/>
              </a:rPr>
              <a:pPr/>
              <a:t>2</a:t>
            </a:fld>
            <a:endParaRPr lang="fi-FI" dirty="0">
              <a:latin typeface="Avenir Next LT Pro" panose="020B0504020202020204" pitchFamily="34" charset="0"/>
            </a:endParaRPr>
          </a:p>
        </p:txBody>
      </p:sp>
    </p:spTree>
    <p:extLst>
      <p:ext uri="{BB962C8B-B14F-4D97-AF65-F5344CB8AC3E}">
        <p14:creationId xmlns:p14="http://schemas.microsoft.com/office/powerpoint/2010/main" val="174981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9C4AB2-7166-DF77-1869-6B88E7BE274A}"/>
              </a:ext>
            </a:extLst>
          </p:cNvPr>
          <p:cNvSpPr>
            <a:spLocks noGrp="1"/>
          </p:cNvSpPr>
          <p:nvPr>
            <p:ph type="title"/>
          </p:nvPr>
        </p:nvSpPr>
        <p:spPr>
          <a:xfrm>
            <a:off x="839788" y="1443790"/>
            <a:ext cx="3932237" cy="1745714"/>
          </a:xfrm>
        </p:spPr>
        <p:txBody>
          <a:bodyPr>
            <a:normAutofit fontScale="90000"/>
          </a:bodyPr>
          <a:lstStyle/>
          <a:p>
            <a:r>
              <a:rPr kumimoji="0" lang="en-GB" sz="4000" i="0" u="none" strike="noStrike" kern="1200" cap="none" spc="0" normalizeH="0" baseline="0" dirty="0">
                <a:ln>
                  <a:noFill/>
                </a:ln>
                <a:effectLst/>
                <a:uLnTx/>
                <a:uFillTx/>
                <a:latin typeface="Avenir Next LT Pro" panose="020B0504020202020204" pitchFamily="34" charset="0"/>
              </a:rPr>
              <a:t>Finland’s Recovery and Resilience </a:t>
            </a:r>
            <a:r>
              <a:rPr lang="en-GB" sz="4000" dirty="0">
                <a:latin typeface="Avenir Next LT Pro" panose="020B0504020202020204" pitchFamily="34" charset="0"/>
              </a:rPr>
              <a:t>P</a:t>
            </a:r>
            <a:r>
              <a:rPr kumimoji="0" lang="en-GB" sz="4000" i="0" u="none" strike="noStrike" kern="1200" cap="none" spc="0" normalizeH="0" baseline="0" dirty="0">
                <a:ln>
                  <a:noFill/>
                </a:ln>
                <a:effectLst/>
                <a:uLnTx/>
                <a:uFillTx/>
                <a:latin typeface="Avenir Next LT Pro" panose="020B0504020202020204" pitchFamily="34" charset="0"/>
              </a:rPr>
              <a:t>lan (RRP)</a:t>
            </a:r>
            <a:endParaRPr lang="en-GB" dirty="0">
              <a:latin typeface="Avenir Next LT Pro" panose="020B0504020202020204" pitchFamily="34" charset="0"/>
            </a:endParaRPr>
          </a:p>
        </p:txBody>
      </p:sp>
      <p:sp>
        <p:nvSpPr>
          <p:cNvPr id="4" name="Tekstin paikkamerkki 3">
            <a:extLst>
              <a:ext uri="{FF2B5EF4-FFF2-40B4-BE49-F238E27FC236}">
                <a16:creationId xmlns:a16="http://schemas.microsoft.com/office/drawing/2014/main" id="{D096175C-FA2C-C1B6-34E7-C7D61143CE14}"/>
              </a:ext>
            </a:extLst>
          </p:cNvPr>
          <p:cNvSpPr>
            <a:spLocks noGrp="1"/>
          </p:cNvSpPr>
          <p:nvPr>
            <p:ph type="body" sz="half" idx="2"/>
          </p:nvPr>
        </p:nvSpPr>
        <p:spPr>
          <a:xfrm>
            <a:off x="839788" y="3326030"/>
            <a:ext cx="3932237" cy="1919740"/>
          </a:xfrm>
        </p:spPr>
        <p:txBody>
          <a:bodyPr>
            <a:normAutofit fontScale="92500" lnSpcReduction="10000"/>
          </a:bodyPr>
          <a:lstStyle/>
          <a:p>
            <a:r>
              <a:rPr lang="en-GB" b="1" dirty="0">
                <a:latin typeface="Avenir Next LT Pro" panose="020B0504020202020204" pitchFamily="34" charset="0"/>
              </a:rPr>
              <a:t>is part of the Sustainable Growth Programme for Finland. </a:t>
            </a:r>
          </a:p>
          <a:p>
            <a:r>
              <a:rPr lang="en-GB" b="1" dirty="0">
                <a:latin typeface="Avenir Next LT Pro" panose="020B0504020202020204" pitchFamily="34" charset="0"/>
              </a:rPr>
              <a:t>The Council of the European Union approved the plan in May 2021. </a:t>
            </a:r>
          </a:p>
        </p:txBody>
      </p:sp>
      <p:sp>
        <p:nvSpPr>
          <p:cNvPr id="8" name="Suorakulmio 7">
            <a:extLst>
              <a:ext uri="{FF2B5EF4-FFF2-40B4-BE49-F238E27FC236}">
                <a16:creationId xmlns:a16="http://schemas.microsoft.com/office/drawing/2014/main" id="{F1CC8C73-BD76-DB4A-7C4D-2BC1AA91E66C}"/>
              </a:ext>
              <a:ext uri="{C183D7F6-B498-43B3-948B-1728B52AA6E4}">
                <adec:decorative xmlns:adec="http://schemas.microsoft.com/office/drawing/2017/decorative" val="1"/>
              </a:ext>
            </a:extLst>
          </p:cNvPr>
          <p:cNvSpPr/>
          <p:nvPr/>
        </p:nvSpPr>
        <p:spPr>
          <a:xfrm>
            <a:off x="5986489" y="708025"/>
            <a:ext cx="5402209" cy="5441949"/>
          </a:xfrm>
          <a:prstGeom prst="rect">
            <a:avLst/>
          </a:prstGeom>
          <a:solidFill>
            <a:schemeClr val="bg1"/>
          </a:solidFill>
          <a:ln>
            <a:noFill/>
          </a:ln>
          <a:effectLst>
            <a:outerShdw dist="148050" dir="2700000" algn="tl" rotWithShape="0">
              <a:schemeClr val="accent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0"/>
            </a:endParaRPr>
          </a:p>
        </p:txBody>
      </p:sp>
      <p:graphicFrame>
        <p:nvGraphicFramePr>
          <p:cNvPr id="9" name="Sisällön paikkamerkki 13" descr="Kansallisen  suunnitelman rahoituksesta 50 % kohdistuu vihreään siirtymään ja yli 20 % digitaaliseen siirtymään.&#10;">
            <a:extLst>
              <a:ext uri="{FF2B5EF4-FFF2-40B4-BE49-F238E27FC236}">
                <a16:creationId xmlns:a16="http://schemas.microsoft.com/office/drawing/2014/main" id="{355F0972-785A-A80F-E7E7-C0285447BB66}"/>
              </a:ext>
            </a:extLst>
          </p:cNvPr>
          <p:cNvGraphicFramePr>
            <a:graphicFrameLocks noGrp="1"/>
          </p:cNvGraphicFramePr>
          <p:nvPr>
            <p:ph idx="1"/>
            <p:extLst>
              <p:ext uri="{D42A27DB-BD31-4B8C-83A1-F6EECF244321}">
                <p14:modId xmlns:p14="http://schemas.microsoft.com/office/powerpoint/2010/main" val="1862315430"/>
              </p:ext>
            </p:extLst>
          </p:nvPr>
        </p:nvGraphicFramePr>
        <p:xfrm>
          <a:off x="6295053" y="945523"/>
          <a:ext cx="4944194" cy="453024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kstiruutu 9">
            <a:extLst>
              <a:ext uri="{FF2B5EF4-FFF2-40B4-BE49-F238E27FC236}">
                <a16:creationId xmlns:a16="http://schemas.microsoft.com/office/drawing/2014/main" id="{9AD415AF-E16B-060C-6CD7-8C5230F918A6}"/>
              </a:ext>
            </a:extLst>
          </p:cNvPr>
          <p:cNvSpPr txBox="1"/>
          <p:nvPr/>
        </p:nvSpPr>
        <p:spPr>
          <a:xfrm>
            <a:off x="6295053" y="4815165"/>
            <a:ext cx="4944195" cy="1046440"/>
          </a:xfrm>
          <a:prstGeom prst="rect">
            <a:avLst/>
          </a:prstGeom>
          <a:noFill/>
        </p:spPr>
        <p:txBody>
          <a:bodyPr wrap="square" rtlCol="0">
            <a:spAutoFit/>
          </a:bodyPr>
          <a:lstStyle/>
          <a:p>
            <a:endParaRPr lang="en-GB" sz="1400" dirty="0">
              <a:solidFill>
                <a:srgbClr val="000000"/>
              </a:solidFill>
              <a:latin typeface="Avenir Next LT Pro" panose="020B0504020202020204" pitchFamily="34" charset="0"/>
            </a:endParaRPr>
          </a:p>
          <a:p>
            <a:r>
              <a:rPr lang="en-GB" sz="1600" u="none" strike="noStrike" dirty="0">
                <a:solidFill>
                  <a:srgbClr val="000000"/>
                </a:solidFill>
                <a:effectLst/>
                <a:latin typeface="Avenir Next LT Pro" panose="020B0504020202020204" pitchFamily="34" charset="0"/>
              </a:rPr>
              <a:t>The Research Council of Finland implements the Sustainable Growth Programme for Finland as part of the employment and skills pillar. </a:t>
            </a:r>
          </a:p>
        </p:txBody>
      </p:sp>
      <p:sp>
        <p:nvSpPr>
          <p:cNvPr id="6" name="Päivämäärän paikkamerkki 5">
            <a:extLst>
              <a:ext uri="{FF2B5EF4-FFF2-40B4-BE49-F238E27FC236}">
                <a16:creationId xmlns:a16="http://schemas.microsoft.com/office/drawing/2014/main" id="{0E9482AF-DE4E-B8B9-A1CA-F92B20264960}"/>
              </a:ext>
            </a:extLst>
          </p:cNvPr>
          <p:cNvSpPr>
            <a:spLocks noGrp="1"/>
          </p:cNvSpPr>
          <p:nvPr>
            <p:ph type="dt" sz="half" idx="10"/>
          </p:nvPr>
        </p:nvSpPr>
        <p:spPr/>
        <p:txBody>
          <a:bodyPr/>
          <a:lstStyle/>
          <a:p>
            <a:fld id="{BC262AC7-06B4-E244-A3AF-668EBE188E8B}" type="datetime1">
              <a:rPr lang="en-GB" smtClean="0">
                <a:latin typeface="Avenir Next LT Pro" panose="020B0504020202020204" pitchFamily="34" charset="0"/>
              </a:rPr>
              <a:pPr/>
              <a:t>16/10/2023</a:t>
            </a:fld>
            <a:endParaRPr lang="en-GB" dirty="0">
              <a:latin typeface="Avenir Next LT Pro" panose="020B0504020202020204" pitchFamily="34" charset="0"/>
            </a:endParaRPr>
          </a:p>
        </p:txBody>
      </p:sp>
      <p:sp>
        <p:nvSpPr>
          <p:cNvPr id="5" name="Dian numeron paikkamerkki 4">
            <a:extLst>
              <a:ext uri="{FF2B5EF4-FFF2-40B4-BE49-F238E27FC236}">
                <a16:creationId xmlns:a16="http://schemas.microsoft.com/office/drawing/2014/main" id="{6CDCF461-696D-1F30-C07A-41FB943B34EC}"/>
              </a:ext>
            </a:extLst>
          </p:cNvPr>
          <p:cNvSpPr>
            <a:spLocks noGrp="1"/>
          </p:cNvSpPr>
          <p:nvPr>
            <p:ph type="sldNum" sz="quarter" idx="4"/>
          </p:nvPr>
        </p:nvSpPr>
        <p:spPr/>
        <p:txBody>
          <a:bodyPr/>
          <a:lstStyle/>
          <a:p>
            <a:fld id="{8C00DF12-ABE5-8343-B5F3-2B9255993CF6}" type="slidenum">
              <a:rPr lang="en-GB" smtClean="0">
                <a:latin typeface="Avenir Next LT Pro" panose="020B0504020202020204" pitchFamily="34" charset="0"/>
              </a:rPr>
              <a:pPr/>
              <a:t>3</a:t>
            </a:fld>
            <a:endParaRPr lang="en-GB" dirty="0">
              <a:latin typeface="Avenir Next LT Pro" panose="020B0504020202020204" pitchFamily="34" charset="0"/>
            </a:endParaRPr>
          </a:p>
        </p:txBody>
      </p:sp>
      <p:sp>
        <p:nvSpPr>
          <p:cNvPr id="3" name="Tekstiruutu 2">
            <a:extLst>
              <a:ext uri="{FF2B5EF4-FFF2-40B4-BE49-F238E27FC236}">
                <a16:creationId xmlns:a16="http://schemas.microsoft.com/office/drawing/2014/main" id="{55B471B1-32C9-3950-0378-8E30F6DB13A5}"/>
              </a:ext>
            </a:extLst>
          </p:cNvPr>
          <p:cNvSpPr txBox="1"/>
          <p:nvPr/>
        </p:nvSpPr>
        <p:spPr>
          <a:xfrm>
            <a:off x="6295053" y="945523"/>
            <a:ext cx="4828947" cy="369332"/>
          </a:xfrm>
          <a:prstGeom prst="rect">
            <a:avLst/>
          </a:prstGeom>
          <a:noFill/>
        </p:spPr>
        <p:txBody>
          <a:bodyPr wrap="square" rtlCol="0">
            <a:spAutoFit/>
          </a:bodyPr>
          <a:lstStyle/>
          <a:p>
            <a:r>
              <a:rPr lang="en-GB" b="1" dirty="0">
                <a:latin typeface="Avenir Next LT Pro" panose="020B0504020202020204" pitchFamily="34" charset="0"/>
              </a:rPr>
              <a:t>Distribution of funding by four pillars</a:t>
            </a:r>
          </a:p>
        </p:txBody>
      </p:sp>
    </p:spTree>
    <p:extLst>
      <p:ext uri="{BB962C8B-B14F-4D97-AF65-F5344CB8AC3E}">
        <p14:creationId xmlns:p14="http://schemas.microsoft.com/office/powerpoint/2010/main" val="421570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9AC678-85DF-0DAC-CDA9-DA0D456E8770}"/>
              </a:ext>
            </a:extLst>
          </p:cNvPr>
          <p:cNvSpPr>
            <a:spLocks noGrp="1"/>
          </p:cNvSpPr>
          <p:nvPr>
            <p:ph type="title" idx="4294967295"/>
          </p:nvPr>
        </p:nvSpPr>
        <p:spPr>
          <a:xfrm>
            <a:off x="677104" y="532268"/>
            <a:ext cx="8100656" cy="2041376"/>
          </a:xfrm>
        </p:spPr>
        <p:txBody>
          <a:bodyPr>
            <a:normAutofit/>
          </a:bodyPr>
          <a:lstStyle/>
          <a:p>
            <a:r>
              <a:rPr lang="en-GB" sz="3600" b="1" dirty="0">
                <a:solidFill>
                  <a:schemeClr val="bg1"/>
                </a:solidFill>
                <a:effectLst>
                  <a:outerShdw blurRad="38100" dist="38100" dir="2700000" algn="tl">
                    <a:srgbClr val="000000">
                      <a:alpha val="43137"/>
                    </a:srgbClr>
                  </a:outerShdw>
                </a:effectLst>
                <a:latin typeface="Avenir Next LT Pro" panose="020B0504020202020204" pitchFamily="34" charset="0"/>
              </a:rPr>
              <a:t>Green and digital initiatives for the benefit of a sustainable society and societal and individual wellbeing</a:t>
            </a:r>
          </a:p>
        </p:txBody>
      </p:sp>
      <p:sp>
        <p:nvSpPr>
          <p:cNvPr id="6" name="Otsikko 1">
            <a:extLst>
              <a:ext uri="{FF2B5EF4-FFF2-40B4-BE49-F238E27FC236}">
                <a16:creationId xmlns:a16="http://schemas.microsoft.com/office/drawing/2014/main" id="{C5188BAF-5E07-284C-CACA-031883E29E15}"/>
              </a:ext>
            </a:extLst>
          </p:cNvPr>
          <p:cNvSpPr txBox="1">
            <a:spLocks/>
          </p:cNvSpPr>
          <p:nvPr/>
        </p:nvSpPr>
        <p:spPr>
          <a:xfrm>
            <a:off x="677104" y="2757165"/>
            <a:ext cx="8942885" cy="3242802"/>
          </a:xfrm>
          <a:prstGeom prst="rect">
            <a:avLst/>
          </a:prstGeom>
        </p:spPr>
        <p:txBody>
          <a:bodyPr vert="horz" lIns="91440" tIns="45720" rIns="91440" bIns="45720" rtlCol="0" anchor="t">
            <a:normAutofit fontScale="62500" lnSpcReduction="20000"/>
          </a:bodyPr>
          <a:lstStyle>
            <a:lvl1pPr algn="l" defTabSz="914400" rtl="0" eaLnBrk="1" latinLnBrk="0" hangingPunct="1">
              <a:lnSpc>
                <a:spcPct val="90000"/>
              </a:lnSpc>
              <a:spcBef>
                <a:spcPct val="0"/>
              </a:spcBef>
              <a:buNone/>
              <a:defRPr sz="3800" b="0" i="0" kern="1200">
                <a:solidFill>
                  <a:schemeClr val="bg1"/>
                </a:solidFill>
                <a:latin typeface="Source Sans Pro SemiBold" panose="020B0503030403020204" pitchFamily="34" charset="0"/>
                <a:ea typeface="+mj-ea"/>
                <a:cs typeface="+mj-cs"/>
              </a:defRPr>
            </a:lvl1pPr>
          </a:lstStyle>
          <a:p>
            <a:pPr>
              <a:lnSpc>
                <a:spcPct val="100000"/>
              </a:lnSpc>
            </a:pPr>
            <a:r>
              <a:rPr lang="en-GB" sz="3600" b="1" dirty="0">
                <a:effectLst>
                  <a:outerShdw blurRad="38100" dist="38100" dir="2700000" algn="tl">
                    <a:srgbClr val="000000">
                      <a:alpha val="43137"/>
                    </a:srgbClr>
                  </a:outerShdw>
                </a:effectLst>
                <a:latin typeface="Avenir Next LT Pro" panose="020B0504020202020204" pitchFamily="34" charset="0"/>
                <a:ea typeface="Arial" panose="020B0604020202020204" pitchFamily="34" charset="0"/>
              </a:rPr>
              <a:t>The Research Council of Finland implements the following targets of the Sustainable Growth Programme for Finland:</a:t>
            </a:r>
          </a:p>
          <a:p>
            <a:pPr>
              <a:lnSpc>
                <a:spcPct val="100000"/>
              </a:lnSpc>
            </a:pPr>
            <a:endParaRPr lang="en-GB" sz="2900" dirty="0">
              <a:effectLst>
                <a:outerShdw blurRad="38100" dist="38100" dir="2700000" algn="tl">
                  <a:srgbClr val="000000">
                    <a:alpha val="43137"/>
                  </a:srgbClr>
                </a:outerShdw>
              </a:effectLst>
              <a:latin typeface="Avenir Next LT Pro" panose="020B0504020202020204" pitchFamily="34" charset="0"/>
              <a:ea typeface="Arial" panose="020B0604020202020204" pitchFamily="34" charset="0"/>
            </a:endParaRPr>
          </a:p>
          <a:p>
            <a:pPr>
              <a:lnSpc>
                <a:spcPct val="100000"/>
              </a:lnSpc>
            </a:pPr>
            <a:r>
              <a:rPr lang="en-GB" sz="2900" dirty="0">
                <a:effectLst>
                  <a:outerShdw blurRad="38100" dist="38100" dir="2700000" algn="tl">
                    <a:srgbClr val="000000">
                      <a:alpha val="43137"/>
                    </a:srgbClr>
                  </a:outerShdw>
                </a:effectLst>
                <a:latin typeface="Avenir Next LT Pro" panose="020B0504020202020204" pitchFamily="34" charset="0"/>
                <a:ea typeface="Arial" panose="020B0604020202020204" pitchFamily="34" charset="0"/>
              </a:rPr>
              <a:t>PC3C3I2 Research infrastructure and piloting – RDI funding package supporting the green transition – Accelerating key industries of the future</a:t>
            </a:r>
          </a:p>
          <a:p>
            <a:pPr>
              <a:lnSpc>
                <a:spcPct val="100000"/>
              </a:lnSpc>
            </a:pPr>
            <a:endParaRPr lang="en-GB" sz="2900" dirty="0">
              <a:effectLst>
                <a:outerShdw blurRad="38100" dist="38100" dir="2700000" algn="tl">
                  <a:srgbClr val="000000">
                    <a:alpha val="43137"/>
                  </a:srgbClr>
                </a:outerShdw>
              </a:effectLst>
              <a:latin typeface="Avenir Next LT Pro" panose="020B0504020202020204" pitchFamily="34" charset="0"/>
              <a:ea typeface="Arial" panose="020B0604020202020204" pitchFamily="34" charset="0"/>
            </a:endParaRPr>
          </a:p>
          <a:p>
            <a:pPr>
              <a:lnSpc>
                <a:spcPct val="100000"/>
              </a:lnSpc>
            </a:pPr>
            <a:r>
              <a:rPr lang="en-GB" sz="2900" dirty="0">
                <a:effectLst>
                  <a:outerShdw blurRad="38100" dist="38100" dir="2700000" algn="tl">
                    <a:srgbClr val="000000">
                      <a:alpha val="43137"/>
                    </a:srgbClr>
                  </a:outerShdw>
                </a:effectLst>
                <a:latin typeface="Avenir Next LT Pro" panose="020B0504020202020204" pitchFamily="34" charset="0"/>
                <a:ea typeface="Arial" panose="020B0604020202020204" pitchFamily="34" charset="0"/>
              </a:rPr>
              <a:t>PC3C3I5 Research infrastructure and piloting – Investments in RDI infrastructures supporting sustainable growth and digitalisation – Competitive funding for local research infrastructures</a:t>
            </a:r>
          </a:p>
          <a:p>
            <a:pPr>
              <a:lnSpc>
                <a:spcPct val="100000"/>
              </a:lnSpc>
            </a:pPr>
            <a:endParaRPr lang="en-GB" sz="2900" dirty="0">
              <a:effectLst>
                <a:outerShdw blurRad="38100" dist="38100" dir="2700000" algn="tl">
                  <a:srgbClr val="000000">
                    <a:alpha val="43137"/>
                  </a:srgbClr>
                </a:outerShdw>
              </a:effectLst>
              <a:latin typeface="Avenir Next LT Pro" panose="020B0504020202020204" pitchFamily="34" charset="0"/>
              <a:ea typeface="Arial" panose="020B0604020202020204" pitchFamily="34" charset="0"/>
            </a:endParaRPr>
          </a:p>
          <a:p>
            <a:pPr>
              <a:lnSpc>
                <a:spcPct val="100000"/>
              </a:lnSpc>
            </a:pPr>
            <a:r>
              <a:rPr lang="en-GB" sz="2900" dirty="0">
                <a:effectLst>
                  <a:outerShdw blurRad="38100" dist="38100" dir="2700000" algn="tl">
                    <a:srgbClr val="000000">
                      <a:alpha val="43137"/>
                    </a:srgbClr>
                  </a:outerShdw>
                </a:effectLst>
                <a:latin typeface="Avenir Next LT Pro" panose="020B0504020202020204" pitchFamily="34" charset="0"/>
                <a:ea typeface="Arial" panose="020B0604020202020204" pitchFamily="34" charset="0"/>
              </a:rPr>
              <a:t>PC3C3I6 Research infrastructure and piloting – Investments in RDI infrastructures supporting sustainable growth and digitalisation – Competitive funding for national research infrastructures</a:t>
            </a:r>
          </a:p>
        </p:txBody>
      </p:sp>
      <p:sp>
        <p:nvSpPr>
          <p:cNvPr id="3" name="Päivämäärän paikkamerkki 2">
            <a:extLst>
              <a:ext uri="{FF2B5EF4-FFF2-40B4-BE49-F238E27FC236}">
                <a16:creationId xmlns:a16="http://schemas.microsoft.com/office/drawing/2014/main" id="{353880D2-A96F-35F4-9779-14096FF2A67B}"/>
              </a:ext>
            </a:extLst>
          </p:cNvPr>
          <p:cNvSpPr>
            <a:spLocks noGrp="1"/>
          </p:cNvSpPr>
          <p:nvPr>
            <p:ph type="dt" sz="half" idx="2"/>
          </p:nvPr>
        </p:nvSpPr>
        <p:spPr/>
        <p:txBody>
          <a:bodyPr/>
          <a:lstStyle/>
          <a:p>
            <a:fld id="{FA11A6B9-5883-CF4B-835B-9234BA584823}" type="datetime1">
              <a:rPr lang="en-GB" smtClean="0">
                <a:latin typeface="Avenir Next LT Pro" panose="020B0504020202020204" pitchFamily="34" charset="0"/>
              </a:rPr>
              <a:pPr/>
              <a:t>16/10/2023</a:t>
            </a:fld>
            <a:endParaRPr lang="en-GB" dirty="0">
              <a:latin typeface="Avenir Next LT Pro" panose="020B0504020202020204" pitchFamily="34" charset="0"/>
            </a:endParaRPr>
          </a:p>
        </p:txBody>
      </p:sp>
      <p:sp>
        <p:nvSpPr>
          <p:cNvPr id="5" name="Dian numeron paikkamerkki 4">
            <a:extLst>
              <a:ext uri="{FF2B5EF4-FFF2-40B4-BE49-F238E27FC236}">
                <a16:creationId xmlns:a16="http://schemas.microsoft.com/office/drawing/2014/main" id="{5DBFB158-ECDD-26B4-FEF6-47735A3A9655}"/>
              </a:ext>
            </a:extLst>
          </p:cNvPr>
          <p:cNvSpPr>
            <a:spLocks noGrp="1"/>
          </p:cNvSpPr>
          <p:nvPr>
            <p:ph type="sldNum" sz="quarter" idx="4"/>
          </p:nvPr>
        </p:nvSpPr>
        <p:spPr/>
        <p:txBody>
          <a:bodyPr/>
          <a:lstStyle/>
          <a:p>
            <a:fld id="{8C00DF12-ABE5-8343-B5F3-2B9255993CF6}" type="slidenum">
              <a:rPr lang="en-GB" smtClean="0">
                <a:latin typeface="Avenir Next LT Pro" panose="020B0504020202020204" pitchFamily="34" charset="0"/>
              </a:rPr>
              <a:pPr/>
              <a:t>4</a:t>
            </a:fld>
            <a:endParaRPr lang="en-GB" dirty="0">
              <a:latin typeface="Avenir Next LT Pro" panose="020B0504020202020204" pitchFamily="34" charset="0"/>
            </a:endParaRPr>
          </a:p>
        </p:txBody>
      </p:sp>
    </p:spTree>
    <p:extLst>
      <p:ext uri="{BB962C8B-B14F-4D97-AF65-F5344CB8AC3E}">
        <p14:creationId xmlns:p14="http://schemas.microsoft.com/office/powerpoint/2010/main" val="403444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BE728B-0151-744D-05E5-B0C3C28C4E76}"/>
              </a:ext>
            </a:extLst>
          </p:cNvPr>
          <p:cNvSpPr>
            <a:spLocks noGrp="1"/>
          </p:cNvSpPr>
          <p:nvPr>
            <p:ph type="title"/>
          </p:nvPr>
        </p:nvSpPr>
        <p:spPr>
          <a:xfrm>
            <a:off x="472611" y="736600"/>
            <a:ext cx="4396115" cy="1745714"/>
          </a:xfrm>
        </p:spPr>
        <p:txBody>
          <a:bodyPr>
            <a:normAutofit fontScale="90000"/>
          </a:bodyPr>
          <a:lstStyle/>
          <a:p>
            <a:r>
              <a:rPr lang="en-GB" b="1" dirty="0">
                <a:latin typeface="Avenir Next LT Pro" panose="020B0504020202020204" pitchFamily="34" charset="0"/>
              </a:rPr>
              <a:t>RRF-funded projects must comply with</a:t>
            </a:r>
            <a:br>
              <a:rPr lang="en-GB" b="1" dirty="0">
                <a:latin typeface="Avenir Next LT Pro" panose="020B0504020202020204" pitchFamily="34" charset="0"/>
              </a:rPr>
            </a:br>
            <a:r>
              <a:rPr lang="en-GB" b="1" dirty="0">
                <a:solidFill>
                  <a:schemeClr val="tx2"/>
                </a:solidFill>
                <a:latin typeface="Avenir Next LT Pro" panose="020B0504020202020204" pitchFamily="34" charset="0"/>
              </a:rPr>
              <a:t>Do No Significant Harm </a:t>
            </a:r>
            <a:r>
              <a:rPr lang="en-GB" b="1" dirty="0">
                <a:latin typeface="Avenir Next LT Pro" panose="020B0504020202020204" pitchFamily="34" charset="0"/>
              </a:rPr>
              <a:t>principle</a:t>
            </a:r>
          </a:p>
        </p:txBody>
      </p:sp>
      <p:sp>
        <p:nvSpPr>
          <p:cNvPr id="4" name="Tekstin paikkamerkki 3">
            <a:extLst>
              <a:ext uri="{FF2B5EF4-FFF2-40B4-BE49-F238E27FC236}">
                <a16:creationId xmlns:a16="http://schemas.microsoft.com/office/drawing/2014/main" id="{E9794326-B0F4-47C4-3809-1B7338681CC6}"/>
              </a:ext>
            </a:extLst>
          </p:cNvPr>
          <p:cNvSpPr>
            <a:spLocks noGrp="1"/>
          </p:cNvSpPr>
          <p:nvPr>
            <p:ph type="body" sz="half" idx="2"/>
          </p:nvPr>
        </p:nvSpPr>
        <p:spPr>
          <a:xfrm>
            <a:off x="472611" y="2635041"/>
            <a:ext cx="4396115" cy="3535646"/>
          </a:xfrm>
        </p:spPr>
        <p:txBody>
          <a:bodyPr anchor="t">
            <a:noAutofit/>
          </a:bodyPr>
          <a:lstStyle/>
          <a:p>
            <a:r>
              <a:rPr lang="en-GB" sz="1500" b="1" dirty="0">
                <a:latin typeface="Avenir Next LT Pro" panose="020B0504020202020204" pitchFamily="34" charset="0"/>
              </a:rPr>
              <a:t>They must not cause significant harm to these six environmental objectives:</a:t>
            </a:r>
          </a:p>
          <a:p>
            <a:endParaRPr lang="en-GB" sz="100" i="1" dirty="0">
              <a:latin typeface="Avenir Next LT Pro" panose="020B0504020202020204" pitchFamily="34" charset="0"/>
            </a:endParaRPr>
          </a:p>
          <a:p>
            <a:pPr marL="269875" indent="-269875">
              <a:lnSpc>
                <a:spcPct val="110000"/>
              </a:lnSpc>
              <a:spcBef>
                <a:spcPts val="500"/>
              </a:spcBef>
              <a:buFont typeface="+mj-lt"/>
              <a:buAutoNum type="arabicPeriod"/>
            </a:pPr>
            <a:r>
              <a:rPr lang="en-GB" sz="1500" dirty="0">
                <a:latin typeface="Avenir Next LT Pro" panose="020B0504020202020204" pitchFamily="34" charset="0"/>
              </a:rPr>
              <a:t>Mitigation of climate change</a:t>
            </a:r>
          </a:p>
          <a:p>
            <a:pPr marL="269875" indent="-269875">
              <a:lnSpc>
                <a:spcPct val="110000"/>
              </a:lnSpc>
              <a:spcBef>
                <a:spcPts val="300"/>
              </a:spcBef>
              <a:buFont typeface="+mj-lt"/>
              <a:buAutoNum type="arabicPeriod"/>
            </a:pPr>
            <a:r>
              <a:rPr lang="en-GB" sz="1500" dirty="0">
                <a:latin typeface="Avenir Next LT Pro" panose="020B0504020202020204" pitchFamily="34" charset="0"/>
              </a:rPr>
              <a:t>Adaptation to climate change</a:t>
            </a:r>
          </a:p>
          <a:p>
            <a:pPr marL="269875" indent="-269875">
              <a:lnSpc>
                <a:spcPct val="110000"/>
              </a:lnSpc>
              <a:spcBef>
                <a:spcPts val="300"/>
              </a:spcBef>
              <a:buFont typeface="+mj-lt"/>
              <a:buAutoNum type="arabicPeriod"/>
            </a:pPr>
            <a:r>
              <a:rPr lang="en-GB" sz="1500" dirty="0">
                <a:latin typeface="Avenir Next LT Pro" panose="020B0504020202020204" pitchFamily="34" charset="0"/>
              </a:rPr>
              <a:t>Sustainable use and protection of water and marine resources</a:t>
            </a:r>
          </a:p>
          <a:p>
            <a:pPr marL="269875" indent="-269875">
              <a:lnSpc>
                <a:spcPct val="110000"/>
              </a:lnSpc>
              <a:spcBef>
                <a:spcPts val="300"/>
              </a:spcBef>
              <a:buFont typeface="+mj-lt"/>
              <a:buAutoNum type="arabicPeriod"/>
            </a:pPr>
            <a:r>
              <a:rPr lang="en-GB" sz="1500" dirty="0">
                <a:latin typeface="Avenir Next LT Pro" panose="020B0504020202020204" pitchFamily="34" charset="0"/>
              </a:rPr>
              <a:t>Transition to a circular economy, including prevention and recycling of waste</a:t>
            </a:r>
          </a:p>
          <a:p>
            <a:pPr marL="269875" indent="-269875">
              <a:lnSpc>
                <a:spcPct val="110000"/>
              </a:lnSpc>
              <a:spcBef>
                <a:spcPts val="300"/>
              </a:spcBef>
              <a:buFont typeface="+mj-lt"/>
              <a:buAutoNum type="arabicPeriod"/>
            </a:pPr>
            <a:r>
              <a:rPr lang="en-GB" sz="1500" dirty="0">
                <a:latin typeface="Avenir Next LT Pro" panose="020B0504020202020204" pitchFamily="34" charset="0"/>
              </a:rPr>
              <a:t>Prevention and control of environmental pollution</a:t>
            </a:r>
          </a:p>
          <a:p>
            <a:pPr marL="269875" indent="-269875">
              <a:lnSpc>
                <a:spcPct val="110000"/>
              </a:lnSpc>
              <a:spcBef>
                <a:spcPts val="300"/>
              </a:spcBef>
              <a:buFont typeface="+mj-lt"/>
              <a:buAutoNum type="arabicPeriod"/>
            </a:pPr>
            <a:r>
              <a:rPr lang="en-GB" sz="1500" dirty="0">
                <a:latin typeface="Avenir Next LT Pro" panose="020B0504020202020204" pitchFamily="34" charset="0"/>
              </a:rPr>
              <a:t>Protection and restoration of biodiversity and ecosystems</a:t>
            </a:r>
          </a:p>
        </p:txBody>
      </p:sp>
      <p:pic>
        <p:nvPicPr>
          <p:cNvPr id="13" name="Sisällön paikkamerkki 12">
            <a:extLst>
              <a:ext uri="{FF2B5EF4-FFF2-40B4-BE49-F238E27FC236}">
                <a16:creationId xmlns:a16="http://schemas.microsoft.com/office/drawing/2014/main" id="{AD86835B-8187-D8F8-5F01-A47EC7DF1C27}"/>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5995194" y="736600"/>
            <a:ext cx="5384800" cy="5384800"/>
          </a:xfrm>
        </p:spPr>
      </p:pic>
      <p:sp>
        <p:nvSpPr>
          <p:cNvPr id="5" name="Päivämäärän paikkamerkki 4">
            <a:extLst>
              <a:ext uri="{FF2B5EF4-FFF2-40B4-BE49-F238E27FC236}">
                <a16:creationId xmlns:a16="http://schemas.microsoft.com/office/drawing/2014/main" id="{B07A03AB-892F-1967-F74F-EAB246E5A64F}"/>
              </a:ext>
            </a:extLst>
          </p:cNvPr>
          <p:cNvSpPr>
            <a:spLocks noGrp="1"/>
          </p:cNvSpPr>
          <p:nvPr>
            <p:ph type="dt" sz="half" idx="10"/>
          </p:nvPr>
        </p:nvSpPr>
        <p:spPr/>
        <p:txBody>
          <a:bodyPr/>
          <a:lstStyle/>
          <a:p>
            <a:fld id="{0AEF337A-3A62-C24A-9443-E3DA0E35A0C9}" type="datetime1">
              <a:rPr lang="en-GB" smtClean="0">
                <a:latin typeface="Avenir Next LT Pro" panose="020B0504020202020204" pitchFamily="34" charset="0"/>
              </a:rPr>
              <a:t>16/10/2023</a:t>
            </a:fld>
            <a:endParaRPr lang="en-GB" dirty="0">
              <a:latin typeface="Avenir Next LT Pro" panose="020B0504020202020204" pitchFamily="34" charset="0"/>
            </a:endParaRPr>
          </a:p>
        </p:txBody>
      </p:sp>
      <p:sp>
        <p:nvSpPr>
          <p:cNvPr id="7" name="Dian numeron paikkamerkki 6">
            <a:extLst>
              <a:ext uri="{FF2B5EF4-FFF2-40B4-BE49-F238E27FC236}">
                <a16:creationId xmlns:a16="http://schemas.microsoft.com/office/drawing/2014/main" id="{81B55FEB-4F5D-9231-9978-1E629E066F66}"/>
              </a:ext>
            </a:extLst>
          </p:cNvPr>
          <p:cNvSpPr>
            <a:spLocks noGrp="1"/>
          </p:cNvSpPr>
          <p:nvPr>
            <p:ph type="sldNum" sz="quarter" idx="4"/>
          </p:nvPr>
        </p:nvSpPr>
        <p:spPr/>
        <p:txBody>
          <a:bodyPr/>
          <a:lstStyle/>
          <a:p>
            <a:fld id="{8C00DF12-ABE5-8343-B5F3-2B9255993CF6}" type="slidenum">
              <a:rPr lang="en-GB" smtClean="0">
                <a:latin typeface="Avenir Next LT Pro" panose="020B0504020202020204" pitchFamily="34" charset="0"/>
              </a:rPr>
              <a:pPr/>
              <a:t>5</a:t>
            </a:fld>
            <a:endParaRPr lang="en-GB" dirty="0">
              <a:latin typeface="Avenir Next LT Pro" panose="020B0504020202020204" pitchFamily="34" charset="0"/>
            </a:endParaRPr>
          </a:p>
        </p:txBody>
      </p:sp>
    </p:spTree>
    <p:extLst>
      <p:ext uri="{BB962C8B-B14F-4D97-AF65-F5344CB8AC3E}">
        <p14:creationId xmlns:p14="http://schemas.microsoft.com/office/powerpoint/2010/main" val="389222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57DED0-FB50-BA03-1F87-90B8D8547CB0}"/>
              </a:ext>
            </a:extLst>
          </p:cNvPr>
          <p:cNvSpPr>
            <a:spLocks noGrp="1"/>
          </p:cNvSpPr>
          <p:nvPr>
            <p:ph type="title"/>
          </p:nvPr>
        </p:nvSpPr>
        <p:spPr>
          <a:xfrm>
            <a:off x="831570" y="1029600"/>
            <a:ext cx="6452808" cy="1412769"/>
          </a:xfrm>
        </p:spPr>
        <p:txBody>
          <a:bodyPr anchor="t">
            <a:normAutofit/>
          </a:bodyPr>
          <a:lstStyle/>
          <a:p>
            <a:r>
              <a:rPr lang="en-GB" sz="2800" b="1" dirty="0">
                <a:latin typeface="Avenir Next LT Pro" panose="020B0504020202020204" pitchFamily="34" charset="0"/>
              </a:rPr>
              <a:t>Distribution of RRF funding granted by Research Council of Finland</a:t>
            </a:r>
          </a:p>
        </p:txBody>
      </p:sp>
      <p:graphicFrame>
        <p:nvGraphicFramePr>
          <p:cNvPr id="7" name="Sisällön paikkamerkki 13">
            <a:extLst>
              <a:ext uri="{FF2B5EF4-FFF2-40B4-BE49-F238E27FC236}">
                <a16:creationId xmlns:a16="http://schemas.microsoft.com/office/drawing/2014/main" id="{F90E3A99-12BE-E086-06C3-B8D13408CE7B}"/>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624555740"/>
              </p:ext>
            </p:extLst>
          </p:nvPr>
        </p:nvGraphicFramePr>
        <p:xfrm>
          <a:off x="2335382" y="2556642"/>
          <a:ext cx="3228721" cy="325244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kstiruutu 12">
            <a:extLst>
              <a:ext uri="{FF2B5EF4-FFF2-40B4-BE49-F238E27FC236}">
                <a16:creationId xmlns:a16="http://schemas.microsoft.com/office/drawing/2014/main" id="{AB85B859-350E-541F-C5EC-F077B1D45CFA}"/>
              </a:ext>
            </a:extLst>
          </p:cNvPr>
          <p:cNvSpPr txBox="1"/>
          <p:nvPr/>
        </p:nvSpPr>
        <p:spPr>
          <a:xfrm>
            <a:off x="906993" y="2675128"/>
            <a:ext cx="2110604" cy="246221"/>
          </a:xfrm>
          <a:prstGeom prst="rect">
            <a:avLst/>
          </a:prstGeom>
          <a:noFill/>
        </p:spPr>
        <p:txBody>
          <a:bodyPr wrap="square" rtlCol="0">
            <a:spAutoFit/>
          </a:bodyPr>
          <a:lstStyle/>
          <a:p>
            <a:r>
              <a:rPr lang="en-GB" sz="1000" b="1" i="1" dirty="0">
                <a:effectLst/>
                <a:latin typeface="Avenir Next LT Pro" panose="020B0504020202020204" pitchFamily="34" charset="0"/>
              </a:rPr>
              <a:t>Total RRF funding</a:t>
            </a:r>
          </a:p>
        </p:txBody>
      </p:sp>
      <p:sp>
        <p:nvSpPr>
          <p:cNvPr id="11" name="Tekstiruutu 10">
            <a:extLst>
              <a:ext uri="{FF2B5EF4-FFF2-40B4-BE49-F238E27FC236}">
                <a16:creationId xmlns:a16="http://schemas.microsoft.com/office/drawing/2014/main" id="{BBCDB174-3B75-9600-2205-2114602E8D83}"/>
              </a:ext>
            </a:extLst>
          </p:cNvPr>
          <p:cNvSpPr txBox="1"/>
          <p:nvPr/>
        </p:nvSpPr>
        <p:spPr>
          <a:xfrm>
            <a:off x="831570" y="2690157"/>
            <a:ext cx="2844095" cy="1246495"/>
          </a:xfrm>
          <a:prstGeom prst="rect">
            <a:avLst/>
          </a:prstGeom>
          <a:noFill/>
        </p:spPr>
        <p:txBody>
          <a:bodyPr wrap="square" rtlCol="0">
            <a:spAutoFit/>
          </a:bodyPr>
          <a:lstStyle/>
          <a:p>
            <a:r>
              <a:rPr lang="en-GB" sz="4800" b="1" dirty="0">
                <a:latin typeface="Avenir Next LT Pro" panose="020B0504020202020204" pitchFamily="34" charset="0"/>
              </a:rPr>
              <a:t>€</a:t>
            </a:r>
            <a:r>
              <a:rPr lang="en-GB" sz="7500" b="1" dirty="0">
                <a:latin typeface="Avenir Next LT Pro" panose="020B0504020202020204" pitchFamily="34" charset="0"/>
              </a:rPr>
              <a:t>89</a:t>
            </a:r>
            <a:r>
              <a:rPr lang="en-GB" sz="4800" b="1" dirty="0">
                <a:latin typeface="Avenir Next LT Pro" panose="020B0504020202020204" pitchFamily="34" charset="0"/>
              </a:rPr>
              <a:t>m</a:t>
            </a:r>
            <a:endParaRPr lang="en-GB" sz="1500" b="1" dirty="0">
              <a:solidFill>
                <a:schemeClr val="tx2"/>
              </a:solidFill>
              <a:latin typeface="Avenir Next LT Pro" panose="020B0504020202020204" pitchFamily="34" charset="0"/>
            </a:endParaRPr>
          </a:p>
        </p:txBody>
      </p:sp>
      <p:sp>
        <p:nvSpPr>
          <p:cNvPr id="8" name="Tekstiruutu 7">
            <a:extLst>
              <a:ext uri="{FF2B5EF4-FFF2-40B4-BE49-F238E27FC236}">
                <a16:creationId xmlns:a16="http://schemas.microsoft.com/office/drawing/2014/main" id="{1CBA44F3-49AC-D6E9-0400-64646751E8F1}"/>
              </a:ext>
            </a:extLst>
          </p:cNvPr>
          <p:cNvSpPr txBox="1"/>
          <p:nvPr/>
        </p:nvSpPr>
        <p:spPr>
          <a:xfrm>
            <a:off x="831570" y="5138905"/>
            <a:ext cx="2110604" cy="553998"/>
          </a:xfrm>
          <a:prstGeom prst="rect">
            <a:avLst/>
          </a:prstGeom>
          <a:noFill/>
        </p:spPr>
        <p:txBody>
          <a:bodyPr wrap="square" rtlCol="0">
            <a:spAutoFit/>
          </a:bodyPr>
          <a:lstStyle/>
          <a:p>
            <a:r>
              <a:rPr lang="en-GB" sz="1000" b="1" i="1" dirty="0">
                <a:effectLst/>
                <a:latin typeface="Avenir Next LT Pro" panose="020B0504020202020204" pitchFamily="34" charset="0"/>
              </a:rPr>
              <a:t>Key Areas of Green and Digital Transition (P3C3I2): €44m,</a:t>
            </a:r>
            <a:br>
              <a:rPr lang="en-GB" sz="1000" b="1" i="1" dirty="0">
                <a:effectLst/>
                <a:latin typeface="Avenir Next LT Pro" panose="020B0504020202020204" pitchFamily="34" charset="0"/>
              </a:rPr>
            </a:br>
            <a:r>
              <a:rPr lang="en-GB" sz="1000" b="1" i="1" dirty="0">
                <a:effectLst/>
                <a:latin typeface="Avenir Next LT Pro" panose="020B0504020202020204" pitchFamily="34" charset="0"/>
              </a:rPr>
              <a:t>29 consortia, 101 beneficiaries</a:t>
            </a:r>
          </a:p>
        </p:txBody>
      </p:sp>
      <p:sp>
        <p:nvSpPr>
          <p:cNvPr id="10" name="Tekstiruutu 9">
            <a:extLst>
              <a:ext uri="{FF2B5EF4-FFF2-40B4-BE49-F238E27FC236}">
                <a16:creationId xmlns:a16="http://schemas.microsoft.com/office/drawing/2014/main" id="{4986E7A2-E1FE-AE84-A589-97B04B34F1E7}"/>
              </a:ext>
            </a:extLst>
          </p:cNvPr>
          <p:cNvSpPr txBox="1"/>
          <p:nvPr/>
        </p:nvSpPr>
        <p:spPr>
          <a:xfrm>
            <a:off x="4868728" y="2669486"/>
            <a:ext cx="2260642" cy="553998"/>
          </a:xfrm>
          <a:prstGeom prst="rect">
            <a:avLst/>
          </a:prstGeom>
          <a:noFill/>
        </p:spPr>
        <p:txBody>
          <a:bodyPr wrap="square" rtlCol="0">
            <a:spAutoFit/>
          </a:bodyPr>
          <a:lstStyle/>
          <a:p>
            <a:pPr algn="r"/>
            <a:r>
              <a:rPr lang="en-GB" sz="1000" b="1" i="1" dirty="0">
                <a:effectLst/>
                <a:latin typeface="Avenir Next LT Pro" panose="020B0504020202020204" pitchFamily="34" charset="0"/>
              </a:rPr>
              <a:t>National Research Infrastructures (P3C3I6): €20m, 8 consortia,</a:t>
            </a:r>
            <a:br>
              <a:rPr lang="en-GB" sz="1000" b="1" i="1" dirty="0">
                <a:effectLst/>
                <a:latin typeface="Avenir Next LT Pro" panose="020B0504020202020204" pitchFamily="34" charset="0"/>
              </a:rPr>
            </a:br>
            <a:r>
              <a:rPr lang="en-GB" sz="1000" b="1" i="1" dirty="0">
                <a:effectLst/>
                <a:latin typeface="Avenir Next LT Pro" panose="020B0504020202020204" pitchFamily="34" charset="0"/>
              </a:rPr>
              <a:t>44 beneficiaries</a:t>
            </a:r>
          </a:p>
        </p:txBody>
      </p:sp>
      <p:sp>
        <p:nvSpPr>
          <p:cNvPr id="9" name="Tekstiruutu 8">
            <a:extLst>
              <a:ext uri="{FF2B5EF4-FFF2-40B4-BE49-F238E27FC236}">
                <a16:creationId xmlns:a16="http://schemas.microsoft.com/office/drawing/2014/main" id="{EFD148F0-2AF1-50C1-0B41-E4EFE3396D60}"/>
              </a:ext>
            </a:extLst>
          </p:cNvPr>
          <p:cNvSpPr txBox="1"/>
          <p:nvPr/>
        </p:nvSpPr>
        <p:spPr>
          <a:xfrm>
            <a:off x="5018766" y="5158349"/>
            <a:ext cx="2110604" cy="553998"/>
          </a:xfrm>
          <a:prstGeom prst="rect">
            <a:avLst/>
          </a:prstGeom>
          <a:noFill/>
        </p:spPr>
        <p:txBody>
          <a:bodyPr wrap="square" rtlCol="0">
            <a:spAutoFit/>
          </a:bodyPr>
          <a:lstStyle/>
          <a:p>
            <a:pPr algn="r"/>
            <a:r>
              <a:rPr lang="en-GB" sz="1000" b="1" i="1" dirty="0">
                <a:effectLst/>
                <a:latin typeface="Avenir Next LT Pro" panose="020B0504020202020204" pitchFamily="34" charset="0"/>
              </a:rPr>
              <a:t>Local Research Infrastructures (P3C3I5): €25m, 19 consortia, 36 beneficiaries</a:t>
            </a:r>
          </a:p>
        </p:txBody>
      </p:sp>
      <p:sp>
        <p:nvSpPr>
          <p:cNvPr id="5" name="Päivämäärän paikkamerkki 4">
            <a:extLst>
              <a:ext uri="{FF2B5EF4-FFF2-40B4-BE49-F238E27FC236}">
                <a16:creationId xmlns:a16="http://schemas.microsoft.com/office/drawing/2014/main" id="{B28465D1-48C2-43C6-D1A0-01E7F1204148}"/>
              </a:ext>
            </a:extLst>
          </p:cNvPr>
          <p:cNvSpPr>
            <a:spLocks noGrp="1"/>
          </p:cNvSpPr>
          <p:nvPr>
            <p:ph type="dt" sz="half" idx="10"/>
          </p:nvPr>
        </p:nvSpPr>
        <p:spPr/>
        <p:txBody>
          <a:bodyPr/>
          <a:lstStyle/>
          <a:p>
            <a:fld id="{BC262AC7-06B4-E244-A3AF-668EBE188E8B}" type="datetime1">
              <a:rPr lang="en-GB" smtClean="0">
                <a:latin typeface="Avenir Next LT Pro" panose="020B0504020202020204" pitchFamily="34" charset="0"/>
              </a:rPr>
              <a:pPr/>
              <a:t>16/10/2023</a:t>
            </a:fld>
            <a:endParaRPr lang="en-GB" dirty="0">
              <a:latin typeface="Avenir Next LT Pro" panose="020B0504020202020204" pitchFamily="34" charset="0"/>
            </a:endParaRPr>
          </a:p>
        </p:txBody>
      </p:sp>
      <p:sp>
        <p:nvSpPr>
          <p:cNvPr id="4" name="Dian numeron paikkamerkki 3">
            <a:extLst>
              <a:ext uri="{FF2B5EF4-FFF2-40B4-BE49-F238E27FC236}">
                <a16:creationId xmlns:a16="http://schemas.microsoft.com/office/drawing/2014/main" id="{92260682-3360-E420-3A1D-CCC77D8B9B04}"/>
              </a:ext>
            </a:extLst>
          </p:cNvPr>
          <p:cNvSpPr>
            <a:spLocks noGrp="1"/>
          </p:cNvSpPr>
          <p:nvPr>
            <p:ph type="sldNum" sz="quarter" idx="4"/>
          </p:nvPr>
        </p:nvSpPr>
        <p:spPr/>
        <p:txBody>
          <a:bodyPr/>
          <a:lstStyle/>
          <a:p>
            <a:fld id="{8C00DF12-ABE5-8343-B5F3-2B9255993CF6}" type="slidenum">
              <a:rPr lang="en-GB" smtClean="0">
                <a:latin typeface="Avenir Next LT Pro" panose="020B0504020202020204" pitchFamily="34" charset="0"/>
              </a:rPr>
              <a:pPr/>
              <a:t>6</a:t>
            </a:fld>
            <a:endParaRPr lang="en-GB" dirty="0">
              <a:latin typeface="Avenir Next LT Pro" panose="020B0504020202020204" pitchFamily="34" charset="0"/>
            </a:endParaRPr>
          </a:p>
        </p:txBody>
      </p:sp>
    </p:spTree>
    <p:extLst>
      <p:ext uri="{BB962C8B-B14F-4D97-AF65-F5344CB8AC3E}">
        <p14:creationId xmlns:p14="http://schemas.microsoft.com/office/powerpoint/2010/main" val="259112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F3C046-DA42-D0CD-1B08-FC47C784F256}"/>
              </a:ext>
            </a:extLst>
          </p:cNvPr>
          <p:cNvSpPr>
            <a:spLocks noGrp="1"/>
          </p:cNvSpPr>
          <p:nvPr>
            <p:ph type="title"/>
          </p:nvPr>
        </p:nvSpPr>
        <p:spPr>
          <a:xfrm>
            <a:off x="592325" y="2143064"/>
            <a:ext cx="4483433" cy="2852737"/>
          </a:xfrm>
        </p:spPr>
        <p:txBody>
          <a:bodyPr>
            <a:normAutofit fontScale="90000"/>
          </a:bodyPr>
          <a:lstStyle/>
          <a:p>
            <a:pPr>
              <a:lnSpc>
                <a:spcPct val="100000"/>
              </a:lnSpc>
            </a:pPr>
            <a:r>
              <a:rPr lang="en-GB" sz="2400" dirty="0">
                <a:effectLst>
                  <a:outerShdw blurRad="38100" dist="38100" dir="2700000" algn="tl">
                    <a:srgbClr val="000000">
                      <a:alpha val="43137"/>
                    </a:srgbClr>
                  </a:outerShdw>
                </a:effectLst>
                <a:latin typeface="Avenir Next LT Pro" panose="020B0504020202020204" pitchFamily="34" charset="0"/>
                <a:ea typeface="Arial" panose="020B0604020202020204" pitchFamily="34" charset="0"/>
              </a:rPr>
              <a:t>The Research Council of Finland has granted 89 million euros in competitive RRF funding for research in key areas of green and digital transition, national research infrastructures and local research infrastructures.</a:t>
            </a:r>
          </a:p>
        </p:txBody>
      </p:sp>
      <p:pic>
        <p:nvPicPr>
          <p:cNvPr id="7" name="Kuva 6" descr="Paikallisten tutkimusinfrastruktuuri-hankeidenRRF-rahoituksen jakautuminen maakunnittain">
            <a:extLst>
              <a:ext uri="{FF2B5EF4-FFF2-40B4-BE49-F238E27FC236}">
                <a16:creationId xmlns:a16="http://schemas.microsoft.com/office/drawing/2014/main" id="{802B8E8F-439D-B514-960C-A2B61A5E64D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11141" y="266448"/>
            <a:ext cx="3169716" cy="5437953"/>
          </a:xfrm>
          <a:prstGeom prst="rect">
            <a:avLst/>
          </a:prstGeom>
        </p:spPr>
      </p:pic>
      <p:pic>
        <p:nvPicPr>
          <p:cNvPr id="9" name="Kuva 8" descr="Vihreän ja digitaalisen siirtymän &#10;avainalojen rahoituksen jakautuminen &#10;maakunnittain&#10;">
            <a:extLst>
              <a:ext uri="{FF2B5EF4-FFF2-40B4-BE49-F238E27FC236}">
                <a16:creationId xmlns:a16="http://schemas.microsoft.com/office/drawing/2014/main" id="{A63715F6-43E6-9A10-726D-04F637025CC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680858" y="266448"/>
            <a:ext cx="3169715" cy="5437953"/>
          </a:xfrm>
          <a:prstGeom prst="rect">
            <a:avLst/>
          </a:prstGeom>
        </p:spPr>
      </p:pic>
      <p:sp>
        <p:nvSpPr>
          <p:cNvPr id="10" name="Tekstiruutu 9" descr="Paikallisten tutkimusinfrastruktuuri-hankeidenRRF-rahoituksen jakautuminen maakunnittain&#10;">
            <a:extLst>
              <a:ext uri="{FF2B5EF4-FFF2-40B4-BE49-F238E27FC236}">
                <a16:creationId xmlns:a16="http://schemas.microsoft.com/office/drawing/2014/main" id="{27F0C819-B5BC-63DE-E346-90502BAF30FB}"/>
              </a:ext>
            </a:extLst>
          </p:cNvPr>
          <p:cNvSpPr txBox="1"/>
          <p:nvPr/>
        </p:nvSpPr>
        <p:spPr>
          <a:xfrm>
            <a:off x="5075758" y="5595993"/>
            <a:ext cx="2664558" cy="954107"/>
          </a:xfrm>
          <a:prstGeom prst="rect">
            <a:avLst/>
          </a:prstGeom>
          <a:noFill/>
        </p:spPr>
        <p:txBody>
          <a:bodyPr wrap="square" rtlCol="0">
            <a:spAutoFit/>
          </a:bodyPr>
          <a:lstStyle/>
          <a:p>
            <a:r>
              <a:rPr lang="en-GB" sz="1400" b="1" i="1" dirty="0">
                <a:solidFill>
                  <a:schemeClr val="bg1"/>
                </a:solidFill>
                <a:latin typeface="Avenir Next LT Pro" panose="020B0504020202020204" pitchFamily="34" charset="0"/>
              </a:rPr>
              <a:t>D</a:t>
            </a:r>
            <a:r>
              <a:rPr lang="en-GB" sz="1400" b="1" i="1" dirty="0">
                <a:solidFill>
                  <a:schemeClr val="bg1"/>
                </a:solidFill>
                <a:effectLst/>
                <a:latin typeface="Avenir Next LT Pro" panose="020B0504020202020204" pitchFamily="34" charset="0"/>
              </a:rPr>
              <a:t>istribution of RRF funding for local research infrastructure projects by region</a:t>
            </a:r>
          </a:p>
        </p:txBody>
      </p:sp>
      <p:sp>
        <p:nvSpPr>
          <p:cNvPr id="11" name="Tekstiruutu 10" descr="Vihreän ja digitaalisen siirtymän &#10;avainalojen rahoituksen jakautuminen &#10;maakunnittain&#10;">
            <a:extLst>
              <a:ext uri="{FF2B5EF4-FFF2-40B4-BE49-F238E27FC236}">
                <a16:creationId xmlns:a16="http://schemas.microsoft.com/office/drawing/2014/main" id="{733B71A1-921F-CC04-697B-DE35D94FEF69}"/>
              </a:ext>
            </a:extLst>
          </p:cNvPr>
          <p:cNvSpPr txBox="1"/>
          <p:nvPr/>
        </p:nvSpPr>
        <p:spPr>
          <a:xfrm>
            <a:off x="8214475" y="5595993"/>
            <a:ext cx="2760562" cy="954107"/>
          </a:xfrm>
          <a:prstGeom prst="rect">
            <a:avLst/>
          </a:prstGeom>
          <a:noFill/>
        </p:spPr>
        <p:txBody>
          <a:bodyPr wrap="square" rtlCol="0">
            <a:spAutoFit/>
          </a:bodyPr>
          <a:lstStyle/>
          <a:p>
            <a:r>
              <a:rPr lang="en-GB" sz="1400" b="1" i="1" dirty="0">
                <a:solidFill>
                  <a:schemeClr val="bg1"/>
                </a:solidFill>
                <a:latin typeface="Avenir Next LT Pro" panose="020B0504020202020204" pitchFamily="34" charset="0"/>
              </a:rPr>
              <a:t>D</a:t>
            </a:r>
            <a:r>
              <a:rPr lang="en-GB" sz="1400" b="1" i="1" dirty="0">
                <a:solidFill>
                  <a:schemeClr val="bg1"/>
                </a:solidFill>
                <a:effectLst/>
                <a:latin typeface="Avenir Next LT Pro" panose="020B0504020202020204" pitchFamily="34" charset="0"/>
              </a:rPr>
              <a:t>istribution of funding for research in key areas of green and digital transition by region</a:t>
            </a:r>
          </a:p>
        </p:txBody>
      </p:sp>
      <p:sp>
        <p:nvSpPr>
          <p:cNvPr id="3" name="Päivämäärän paikkamerkki 2">
            <a:extLst>
              <a:ext uri="{FF2B5EF4-FFF2-40B4-BE49-F238E27FC236}">
                <a16:creationId xmlns:a16="http://schemas.microsoft.com/office/drawing/2014/main" id="{402C3B6C-0ED1-A8B6-3418-B431E160076C}"/>
              </a:ext>
            </a:extLst>
          </p:cNvPr>
          <p:cNvSpPr>
            <a:spLocks noGrp="1"/>
          </p:cNvSpPr>
          <p:nvPr>
            <p:ph type="dt" sz="half" idx="2"/>
          </p:nvPr>
        </p:nvSpPr>
        <p:spPr/>
        <p:txBody>
          <a:bodyPr/>
          <a:lstStyle/>
          <a:p>
            <a:fld id="{FA11A6B9-5883-CF4B-835B-9234BA584823}" type="datetime1">
              <a:rPr lang="en-GB" smtClean="0">
                <a:latin typeface="Avenir Next LT Pro" panose="020B0504020202020204" pitchFamily="34" charset="0"/>
              </a:rPr>
              <a:pPr/>
              <a:t>16/10/2023</a:t>
            </a:fld>
            <a:endParaRPr lang="en-GB" dirty="0">
              <a:latin typeface="Avenir Next LT Pro" panose="020B0504020202020204" pitchFamily="34" charset="0"/>
            </a:endParaRPr>
          </a:p>
        </p:txBody>
      </p:sp>
      <p:sp>
        <p:nvSpPr>
          <p:cNvPr id="5" name="Dian numeron paikkamerkki 4">
            <a:extLst>
              <a:ext uri="{FF2B5EF4-FFF2-40B4-BE49-F238E27FC236}">
                <a16:creationId xmlns:a16="http://schemas.microsoft.com/office/drawing/2014/main" id="{438ABF90-150E-997A-007A-B791EA64DC6F}"/>
              </a:ext>
            </a:extLst>
          </p:cNvPr>
          <p:cNvSpPr>
            <a:spLocks noGrp="1"/>
          </p:cNvSpPr>
          <p:nvPr>
            <p:ph type="sldNum" sz="quarter" idx="4"/>
          </p:nvPr>
        </p:nvSpPr>
        <p:spPr/>
        <p:txBody>
          <a:bodyPr/>
          <a:lstStyle/>
          <a:p>
            <a:fld id="{8C00DF12-ABE5-8343-B5F3-2B9255993CF6}" type="slidenum">
              <a:rPr lang="en-GB" smtClean="0">
                <a:latin typeface="Avenir Next LT Pro" panose="020B0504020202020204" pitchFamily="34" charset="0"/>
              </a:rPr>
              <a:pPr/>
              <a:t>7</a:t>
            </a:fld>
            <a:endParaRPr lang="en-GB" dirty="0">
              <a:latin typeface="Avenir Next LT Pro" panose="020B0504020202020204" pitchFamily="34" charset="0"/>
            </a:endParaRPr>
          </a:p>
        </p:txBody>
      </p:sp>
    </p:spTree>
    <p:extLst>
      <p:ext uri="{BB962C8B-B14F-4D97-AF65-F5344CB8AC3E}">
        <p14:creationId xmlns:p14="http://schemas.microsoft.com/office/powerpoint/2010/main" val="316980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BE728B-0151-744D-05E5-B0C3C28C4E76}"/>
              </a:ext>
            </a:extLst>
          </p:cNvPr>
          <p:cNvSpPr>
            <a:spLocks noGrp="1"/>
          </p:cNvSpPr>
          <p:nvPr>
            <p:ph type="title"/>
          </p:nvPr>
        </p:nvSpPr>
        <p:spPr>
          <a:xfrm>
            <a:off x="514111" y="1085566"/>
            <a:ext cx="4358745" cy="2897546"/>
          </a:xfrm>
        </p:spPr>
        <p:txBody>
          <a:bodyPr>
            <a:normAutofit fontScale="90000"/>
          </a:bodyPr>
          <a:lstStyle/>
          <a:p>
            <a:r>
              <a:rPr lang="en-GB" b="1" dirty="0">
                <a:latin typeface="Avenir Next LT Pro" panose="020B0504020202020204" pitchFamily="34" charset="0"/>
              </a:rPr>
              <a:t>Interdisciplinary research projects and research infrastructures promote the green and digital transition and related skills and expertise.</a:t>
            </a:r>
          </a:p>
        </p:txBody>
      </p:sp>
      <p:sp>
        <p:nvSpPr>
          <p:cNvPr id="4" name="Tekstin paikkamerkki 3">
            <a:extLst>
              <a:ext uri="{FF2B5EF4-FFF2-40B4-BE49-F238E27FC236}">
                <a16:creationId xmlns:a16="http://schemas.microsoft.com/office/drawing/2014/main" id="{E9794326-B0F4-47C4-3809-1B7338681CC6}"/>
              </a:ext>
            </a:extLst>
          </p:cNvPr>
          <p:cNvSpPr>
            <a:spLocks noGrp="1"/>
          </p:cNvSpPr>
          <p:nvPr>
            <p:ph type="body" sz="half" idx="2"/>
          </p:nvPr>
        </p:nvSpPr>
        <p:spPr>
          <a:xfrm>
            <a:off x="514111" y="4207804"/>
            <a:ext cx="4170623" cy="1213901"/>
          </a:xfrm>
        </p:spPr>
        <p:txBody>
          <a:bodyPr anchor="t">
            <a:noAutofit/>
          </a:bodyPr>
          <a:lstStyle/>
          <a:p>
            <a:r>
              <a:rPr lang="en-GB" sz="1500" dirty="0">
                <a:latin typeface="Avenir Next LT Pro" panose="020B0504020202020204" pitchFamily="34" charset="0"/>
              </a:rPr>
              <a:t>The Research Council of Finland’s RRF programme brings together 56 high-quality research and research infrastructure projects with high societal relevance, encompassing more than 80 research fields relevant to the green and digital dual transition.</a:t>
            </a:r>
          </a:p>
        </p:txBody>
      </p:sp>
      <p:sp>
        <p:nvSpPr>
          <p:cNvPr id="9" name="Suorakulmio 8">
            <a:extLst>
              <a:ext uri="{FF2B5EF4-FFF2-40B4-BE49-F238E27FC236}">
                <a16:creationId xmlns:a16="http://schemas.microsoft.com/office/drawing/2014/main" id="{69BD8AC7-7B3D-D6FD-68D2-3517F119D7E3}"/>
              </a:ext>
              <a:ext uri="{C183D7F6-B498-43B3-948B-1728B52AA6E4}">
                <adec:decorative xmlns:adec="http://schemas.microsoft.com/office/drawing/2017/decorative" val="1"/>
              </a:ext>
            </a:extLst>
          </p:cNvPr>
          <p:cNvSpPr/>
          <p:nvPr/>
        </p:nvSpPr>
        <p:spPr>
          <a:xfrm>
            <a:off x="5762625" y="708025"/>
            <a:ext cx="5789877" cy="5441949"/>
          </a:xfrm>
          <a:prstGeom prst="rect">
            <a:avLst/>
          </a:prstGeom>
          <a:solidFill>
            <a:schemeClr val="bg1"/>
          </a:solidFill>
          <a:ln>
            <a:noFill/>
          </a:ln>
          <a:effectLst>
            <a:outerShdw dist="148050" dir="2700000" algn="tl" rotWithShape="0">
              <a:schemeClr val="accent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0"/>
            </a:endParaRPr>
          </a:p>
        </p:txBody>
      </p:sp>
      <p:sp>
        <p:nvSpPr>
          <p:cNvPr id="12" name="Tekstiruutu 11">
            <a:extLst>
              <a:ext uri="{FF2B5EF4-FFF2-40B4-BE49-F238E27FC236}">
                <a16:creationId xmlns:a16="http://schemas.microsoft.com/office/drawing/2014/main" id="{62585964-3352-65C0-06B1-51F99C829F87}"/>
              </a:ext>
            </a:extLst>
          </p:cNvPr>
          <p:cNvSpPr txBox="1"/>
          <p:nvPr/>
        </p:nvSpPr>
        <p:spPr>
          <a:xfrm>
            <a:off x="6006463" y="5587768"/>
            <a:ext cx="5546039" cy="307777"/>
          </a:xfrm>
          <a:prstGeom prst="rect">
            <a:avLst/>
          </a:prstGeom>
          <a:noFill/>
        </p:spPr>
        <p:txBody>
          <a:bodyPr wrap="square" rtlCol="0">
            <a:spAutoFit/>
          </a:bodyPr>
          <a:lstStyle/>
          <a:p>
            <a:r>
              <a:rPr lang="en-GB" sz="1400" b="1" i="1" dirty="0">
                <a:effectLst/>
                <a:latin typeface="Avenir Next LT Pro" panose="020B0504020202020204" pitchFamily="34" charset="0"/>
              </a:rPr>
              <a:t>The most typical research areas within the RRF programme</a:t>
            </a:r>
          </a:p>
        </p:txBody>
      </p:sp>
      <p:sp>
        <p:nvSpPr>
          <p:cNvPr id="5" name="Päivämäärän paikkamerkki 4">
            <a:extLst>
              <a:ext uri="{FF2B5EF4-FFF2-40B4-BE49-F238E27FC236}">
                <a16:creationId xmlns:a16="http://schemas.microsoft.com/office/drawing/2014/main" id="{B07A03AB-892F-1967-F74F-EAB246E5A64F}"/>
              </a:ext>
            </a:extLst>
          </p:cNvPr>
          <p:cNvSpPr>
            <a:spLocks noGrp="1"/>
          </p:cNvSpPr>
          <p:nvPr>
            <p:ph type="dt" sz="half" idx="4294967295"/>
          </p:nvPr>
        </p:nvSpPr>
        <p:spPr>
          <a:xfrm>
            <a:off x="10249147" y="6311900"/>
            <a:ext cx="874853" cy="365125"/>
          </a:xfrm>
        </p:spPr>
        <p:txBody>
          <a:bodyPr/>
          <a:lstStyle/>
          <a:p>
            <a:fld id="{0AEF337A-3A62-C24A-9443-E3DA0E35A0C9}" type="datetime1">
              <a:rPr lang="en-GB" smtClean="0">
                <a:solidFill>
                  <a:schemeClr val="bg1"/>
                </a:solidFill>
                <a:latin typeface="Avenir Next LT Pro" panose="020B0504020202020204" pitchFamily="34" charset="0"/>
              </a:rPr>
              <a:t>16/10/2023</a:t>
            </a:fld>
            <a:endParaRPr lang="en-GB" dirty="0">
              <a:solidFill>
                <a:schemeClr val="bg1"/>
              </a:solidFill>
              <a:latin typeface="Avenir Next LT Pro" panose="020B0504020202020204" pitchFamily="34" charset="0"/>
            </a:endParaRPr>
          </a:p>
        </p:txBody>
      </p:sp>
      <p:sp>
        <p:nvSpPr>
          <p:cNvPr id="7" name="Dian numeron paikkamerkki 6">
            <a:extLst>
              <a:ext uri="{FF2B5EF4-FFF2-40B4-BE49-F238E27FC236}">
                <a16:creationId xmlns:a16="http://schemas.microsoft.com/office/drawing/2014/main" id="{81B55FEB-4F5D-9231-9978-1E629E066F66}"/>
              </a:ext>
            </a:extLst>
          </p:cNvPr>
          <p:cNvSpPr>
            <a:spLocks noGrp="1"/>
          </p:cNvSpPr>
          <p:nvPr>
            <p:ph type="sldNum" sz="quarter" idx="4294967295"/>
          </p:nvPr>
        </p:nvSpPr>
        <p:spPr>
          <a:xfrm>
            <a:off x="11124000" y="6311900"/>
            <a:ext cx="676154" cy="365125"/>
          </a:xfrm>
        </p:spPr>
        <p:txBody>
          <a:bodyPr/>
          <a:lstStyle/>
          <a:p>
            <a:fld id="{8C00DF12-ABE5-8343-B5F3-2B9255993CF6}" type="slidenum">
              <a:rPr lang="en-GB" smtClean="0">
                <a:solidFill>
                  <a:schemeClr val="bg1"/>
                </a:solidFill>
                <a:latin typeface="Avenir Next LT Pro" panose="020B0504020202020204" pitchFamily="34" charset="0"/>
              </a:rPr>
              <a:pPr/>
              <a:t>8</a:t>
            </a:fld>
            <a:endParaRPr lang="en-GB" dirty="0">
              <a:solidFill>
                <a:schemeClr val="bg1"/>
              </a:solidFill>
              <a:latin typeface="Avenir Next LT Pro" panose="020B0504020202020204" pitchFamily="34" charset="0"/>
            </a:endParaRPr>
          </a:p>
        </p:txBody>
      </p:sp>
      <p:graphicFrame>
        <p:nvGraphicFramePr>
          <p:cNvPr id="3" name="Kaavio 2">
            <a:extLst>
              <a:ext uri="{FF2B5EF4-FFF2-40B4-BE49-F238E27FC236}">
                <a16:creationId xmlns:a16="http://schemas.microsoft.com/office/drawing/2014/main" id="{6076B0C2-5A76-0B69-F3F7-4ABD4E301D9F}"/>
              </a:ext>
            </a:extLst>
          </p:cNvPr>
          <p:cNvGraphicFramePr>
            <a:graphicFrameLocks/>
          </p:cNvGraphicFramePr>
          <p:nvPr>
            <p:extLst>
              <p:ext uri="{D42A27DB-BD31-4B8C-83A1-F6EECF244321}">
                <p14:modId xmlns:p14="http://schemas.microsoft.com/office/powerpoint/2010/main" val="508610159"/>
              </p:ext>
            </p:extLst>
          </p:nvPr>
        </p:nvGraphicFramePr>
        <p:xfrm>
          <a:off x="5842659" y="962455"/>
          <a:ext cx="5546039" cy="45249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213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9A6A29-3942-C2BC-CAF6-BE14C9F91909}"/>
              </a:ext>
            </a:extLst>
          </p:cNvPr>
          <p:cNvSpPr>
            <a:spLocks noGrp="1"/>
          </p:cNvSpPr>
          <p:nvPr>
            <p:ph type="title"/>
          </p:nvPr>
        </p:nvSpPr>
        <p:spPr>
          <a:xfrm>
            <a:off x="489379" y="323512"/>
            <a:ext cx="10404196" cy="2852737"/>
          </a:xfrm>
        </p:spPr>
        <p:txBody>
          <a:bodyPr/>
          <a:lstStyle/>
          <a:p>
            <a:r>
              <a:rPr lang="en-GB" dirty="0">
                <a:latin typeface="Avenir Next LT Pro" panose="020B0504020202020204" pitchFamily="34" charset="0"/>
              </a:rPr>
              <a:t>Key areas research projects and research infrastructures funded by the Research Council of Finland presented today in the networking session</a:t>
            </a:r>
            <a:br>
              <a:rPr lang="en-GB" dirty="0">
                <a:latin typeface="Avenir Next LT Pro" panose="020B0504020202020204" pitchFamily="34" charset="0"/>
              </a:rPr>
            </a:br>
            <a:endParaRPr lang="en-GB" dirty="0">
              <a:latin typeface="Avenir Next LT Pro" panose="020B0504020202020204" pitchFamily="34" charset="0"/>
            </a:endParaRPr>
          </a:p>
        </p:txBody>
      </p:sp>
      <p:sp>
        <p:nvSpPr>
          <p:cNvPr id="6" name="Tekstiruutu 5">
            <a:extLst>
              <a:ext uri="{FF2B5EF4-FFF2-40B4-BE49-F238E27FC236}">
                <a16:creationId xmlns:a16="http://schemas.microsoft.com/office/drawing/2014/main" id="{29485881-D525-3CF8-ED46-52FF47DFDD22}"/>
              </a:ext>
            </a:extLst>
          </p:cNvPr>
          <p:cNvSpPr txBox="1"/>
          <p:nvPr/>
        </p:nvSpPr>
        <p:spPr>
          <a:xfrm>
            <a:off x="605563" y="4854941"/>
            <a:ext cx="10222510" cy="1107996"/>
          </a:xfrm>
          <a:prstGeom prst="rect">
            <a:avLst/>
          </a:prstGeom>
          <a:noFill/>
        </p:spPr>
        <p:txBody>
          <a:bodyPr wrap="square" rtlCol="0">
            <a:spAutoFit/>
          </a:bodyPr>
          <a:lstStyle/>
          <a:p>
            <a:r>
              <a:rPr lang="en-GB" sz="2200" b="1" i="1" u="none" strike="noStrike" dirty="0">
                <a:solidFill>
                  <a:schemeClr val="bg1"/>
                </a:solidFill>
                <a:effectLst>
                  <a:outerShdw blurRad="38100" dist="38100" dir="2700000" algn="tl">
                    <a:srgbClr val="000000">
                      <a:alpha val="43137"/>
                    </a:srgbClr>
                  </a:outerShdw>
                </a:effectLst>
                <a:latin typeface="Avenir Next LT Pro" panose="020B0504020202020204" pitchFamily="34" charset="0"/>
              </a:rPr>
              <a:t>The RRF-funded research projects and research infrastructures create new centres of expertise, accomplish extensive goals and represent the highest level of Finnish research in terms of achieving the objectives.</a:t>
            </a:r>
          </a:p>
        </p:txBody>
      </p:sp>
      <p:sp>
        <p:nvSpPr>
          <p:cNvPr id="3" name="Päivämäärän paikkamerkki 2">
            <a:extLst>
              <a:ext uri="{FF2B5EF4-FFF2-40B4-BE49-F238E27FC236}">
                <a16:creationId xmlns:a16="http://schemas.microsoft.com/office/drawing/2014/main" id="{7E84A284-A5CD-9642-3D39-2590E906E4CB}"/>
              </a:ext>
            </a:extLst>
          </p:cNvPr>
          <p:cNvSpPr>
            <a:spLocks noGrp="1"/>
          </p:cNvSpPr>
          <p:nvPr>
            <p:ph type="dt" sz="half" idx="2"/>
          </p:nvPr>
        </p:nvSpPr>
        <p:spPr/>
        <p:txBody>
          <a:bodyPr/>
          <a:lstStyle/>
          <a:p>
            <a:fld id="{FA11A6B9-5883-CF4B-835B-9234BA584823}" type="datetime1">
              <a:rPr lang="en-GB" smtClean="0">
                <a:latin typeface="Avenir Next LT Pro" panose="020B0504020202020204" pitchFamily="34" charset="0"/>
              </a:rPr>
              <a:pPr/>
              <a:t>16/10/2023</a:t>
            </a:fld>
            <a:endParaRPr lang="en-GB" dirty="0">
              <a:latin typeface="Avenir Next LT Pro" panose="020B0504020202020204" pitchFamily="34" charset="0"/>
            </a:endParaRPr>
          </a:p>
        </p:txBody>
      </p:sp>
      <p:sp>
        <p:nvSpPr>
          <p:cNvPr id="5" name="Dian numeron paikkamerkki 4">
            <a:extLst>
              <a:ext uri="{FF2B5EF4-FFF2-40B4-BE49-F238E27FC236}">
                <a16:creationId xmlns:a16="http://schemas.microsoft.com/office/drawing/2014/main" id="{7F1F3061-9653-3079-894B-F75F583E1B84}"/>
              </a:ext>
            </a:extLst>
          </p:cNvPr>
          <p:cNvSpPr>
            <a:spLocks noGrp="1"/>
          </p:cNvSpPr>
          <p:nvPr>
            <p:ph type="sldNum" sz="quarter" idx="4"/>
          </p:nvPr>
        </p:nvSpPr>
        <p:spPr/>
        <p:txBody>
          <a:bodyPr/>
          <a:lstStyle/>
          <a:p>
            <a:fld id="{8C00DF12-ABE5-8343-B5F3-2B9255993CF6}" type="slidenum">
              <a:rPr lang="en-GB" smtClean="0">
                <a:latin typeface="Avenir Next LT Pro" panose="020B0504020202020204" pitchFamily="34" charset="0"/>
              </a:rPr>
              <a:pPr/>
              <a:t>9</a:t>
            </a:fld>
            <a:endParaRPr lang="en-GB" dirty="0">
              <a:latin typeface="Avenir Next LT Pro" panose="020B0504020202020204" pitchFamily="34" charset="0"/>
            </a:endParaRPr>
          </a:p>
        </p:txBody>
      </p:sp>
      <p:grpSp>
        <p:nvGrpSpPr>
          <p:cNvPr id="14" name="Ryhmä 13">
            <a:extLst>
              <a:ext uri="{FF2B5EF4-FFF2-40B4-BE49-F238E27FC236}">
                <a16:creationId xmlns:a16="http://schemas.microsoft.com/office/drawing/2014/main" id="{422ADC92-DB73-E22E-FD24-100AD0E1C8F5}"/>
              </a:ext>
            </a:extLst>
          </p:cNvPr>
          <p:cNvGrpSpPr/>
          <p:nvPr/>
        </p:nvGrpSpPr>
        <p:grpSpPr>
          <a:xfrm>
            <a:off x="605560" y="2595998"/>
            <a:ext cx="10222513" cy="1896527"/>
            <a:chOff x="605560" y="2595998"/>
            <a:chExt cx="10222513" cy="1896527"/>
          </a:xfrm>
        </p:grpSpPr>
        <p:sp>
          <p:nvSpPr>
            <p:cNvPr id="8" name="Vastakkaisista kulmista leikattu suorakulmio 7">
              <a:extLst>
                <a:ext uri="{FF2B5EF4-FFF2-40B4-BE49-F238E27FC236}">
                  <a16:creationId xmlns:a16="http://schemas.microsoft.com/office/drawing/2014/main" id="{2870C254-9CDD-2742-53E1-A49C0F773406}"/>
                </a:ext>
              </a:extLst>
            </p:cNvPr>
            <p:cNvSpPr/>
            <p:nvPr/>
          </p:nvSpPr>
          <p:spPr>
            <a:xfrm>
              <a:off x="605560" y="2596431"/>
              <a:ext cx="2520000" cy="906781"/>
            </a:xfrm>
            <a:prstGeom prst="snip2DiagRect">
              <a:avLst/>
            </a:prstGeom>
            <a:solidFill>
              <a:schemeClr val="accent2">
                <a:alpha val="8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500" b="1" i="1" dirty="0">
                  <a:solidFill>
                    <a:schemeClr val="tx1"/>
                  </a:solidFill>
                  <a:latin typeface="Avenir Next LT Pro" panose="020B0504020202020204" pitchFamily="34" charset="0"/>
                  <a:ea typeface="Arial" panose="020B0604020202020204" pitchFamily="34" charset="0"/>
                </a:rPr>
                <a:t>Digitizing the Carbon Sink Potential of Boreal Lakes</a:t>
              </a:r>
              <a:endParaRPr kumimoji="0" lang="en-GB" sz="1500" b="1" i="1" u="none" strike="noStrike" kern="1200" cap="none" spc="0" normalizeH="0" baseline="0" dirty="0">
                <a:ln>
                  <a:noFill/>
                </a:ln>
                <a:solidFill>
                  <a:schemeClr val="tx1"/>
                </a:solidFill>
                <a:effectLst/>
                <a:uLnTx/>
                <a:uFillTx/>
                <a:latin typeface="Avenir Next LT Pro" panose="020B0504020202020204" pitchFamily="34" charset="0"/>
                <a:ea typeface="Arial" panose="020B0604020202020204" pitchFamily="34" charset="0"/>
              </a:endParaRPr>
            </a:p>
          </p:txBody>
        </p:sp>
        <p:sp>
          <p:nvSpPr>
            <p:cNvPr id="9" name="Vastakkaisista kulmista leikattu suorakulmio 8">
              <a:extLst>
                <a:ext uri="{FF2B5EF4-FFF2-40B4-BE49-F238E27FC236}">
                  <a16:creationId xmlns:a16="http://schemas.microsoft.com/office/drawing/2014/main" id="{B5CC37BA-5B51-B9FC-DB01-E13E0C912D3C}"/>
                </a:ext>
              </a:extLst>
            </p:cNvPr>
            <p:cNvSpPr/>
            <p:nvPr/>
          </p:nvSpPr>
          <p:spPr>
            <a:xfrm>
              <a:off x="3173063" y="2596142"/>
              <a:ext cx="2520000" cy="906781"/>
            </a:xfrm>
            <a:prstGeom prst="snip2DiagRect">
              <a:avLst/>
            </a:prstGeom>
            <a:solidFill>
              <a:schemeClr val="accent2">
                <a:alpha val="8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450" b="1" i="1" dirty="0">
                  <a:solidFill>
                    <a:srgbClr val="222222"/>
                  </a:solidFill>
                  <a:latin typeface="Avenir Next LT Pro" panose="020B0504020202020204" pitchFamily="34" charset="0"/>
                </a:rPr>
                <a:t>Sustainable Carbon-Neutral Aerial Ecosystems and Energy Solutions</a:t>
              </a:r>
              <a:endParaRPr kumimoji="0" lang="en-GB" sz="1450" b="1" i="1" u="none" strike="noStrike" kern="1200" cap="none" spc="0" normalizeH="0" baseline="0" dirty="0">
                <a:ln>
                  <a:noFill/>
                </a:ln>
                <a:solidFill>
                  <a:schemeClr val="tx1"/>
                </a:solidFill>
                <a:effectLst/>
                <a:uLnTx/>
                <a:uFillTx/>
                <a:latin typeface="Avenir Next LT Pro" panose="020B0504020202020204" pitchFamily="34" charset="0"/>
                <a:ea typeface="Arial" panose="020B0604020202020204" pitchFamily="34" charset="0"/>
              </a:endParaRPr>
            </a:p>
          </p:txBody>
        </p:sp>
        <p:sp>
          <p:nvSpPr>
            <p:cNvPr id="10" name="Vastakkaisista kulmista leikattu suorakulmio 9">
              <a:extLst>
                <a:ext uri="{FF2B5EF4-FFF2-40B4-BE49-F238E27FC236}">
                  <a16:creationId xmlns:a16="http://schemas.microsoft.com/office/drawing/2014/main" id="{766FAFBA-B5D1-3DBB-C1D6-583425DA36E7}"/>
                </a:ext>
              </a:extLst>
            </p:cNvPr>
            <p:cNvSpPr/>
            <p:nvPr/>
          </p:nvSpPr>
          <p:spPr>
            <a:xfrm>
              <a:off x="605560" y="3584180"/>
              <a:ext cx="2520000" cy="907200"/>
            </a:xfrm>
            <a:prstGeom prst="snip2DiagRect">
              <a:avLst/>
            </a:prstGeom>
            <a:solidFill>
              <a:schemeClr val="accent2">
                <a:alpha val="8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500" b="1" i="1" u="none" strike="noStrike" dirty="0">
                  <a:solidFill>
                    <a:schemeClr val="tx1"/>
                  </a:solidFill>
                  <a:effectLst/>
                  <a:latin typeface="Avenir Next LT Pro" panose="020B0504020202020204" pitchFamily="34" charset="0"/>
                </a:rPr>
                <a:t>Artificial Intelligence –Guided CO2 Conversion</a:t>
              </a:r>
              <a:endParaRPr kumimoji="0" lang="en-GB" sz="1500" b="1" i="1" u="none" strike="noStrike" kern="1200" cap="none" spc="0" normalizeH="0" baseline="0" dirty="0">
                <a:ln>
                  <a:noFill/>
                </a:ln>
                <a:solidFill>
                  <a:schemeClr val="tx1"/>
                </a:solidFill>
                <a:effectLst/>
                <a:uLnTx/>
                <a:uFillTx/>
                <a:latin typeface="Avenir Next LT Pro" panose="020B0504020202020204" pitchFamily="34" charset="0"/>
                <a:ea typeface="Arial" panose="020B0604020202020204" pitchFamily="34" charset="0"/>
              </a:endParaRPr>
            </a:p>
          </p:txBody>
        </p:sp>
        <p:sp>
          <p:nvSpPr>
            <p:cNvPr id="11" name="Vastakkaisista kulmista leikattu suorakulmio 10">
              <a:extLst>
                <a:ext uri="{FF2B5EF4-FFF2-40B4-BE49-F238E27FC236}">
                  <a16:creationId xmlns:a16="http://schemas.microsoft.com/office/drawing/2014/main" id="{8597A51C-9F1D-1DB6-320C-F4FD47D59613}"/>
                </a:ext>
              </a:extLst>
            </p:cNvPr>
            <p:cNvSpPr/>
            <p:nvPr/>
          </p:nvSpPr>
          <p:spPr>
            <a:xfrm>
              <a:off x="3173064" y="3584752"/>
              <a:ext cx="2520000" cy="907200"/>
            </a:xfrm>
            <a:prstGeom prst="snip2DiagRect">
              <a:avLst/>
            </a:prstGeom>
            <a:solidFill>
              <a:schemeClr val="accent2">
                <a:alpha val="8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500" b="1" i="1" dirty="0">
                  <a:solidFill>
                    <a:schemeClr val="tx1"/>
                  </a:solidFill>
                  <a:latin typeface="Avenir Next LT Pro" panose="020B0504020202020204" pitchFamily="34" charset="0"/>
                </a:rPr>
                <a:t>Achieving Carbon Neutrality at the Regional Level</a:t>
              </a:r>
              <a:endParaRPr kumimoji="0" lang="en-GB" sz="1500" b="1" i="1" u="none" strike="noStrike" kern="1200" cap="none" spc="0" normalizeH="0" baseline="0" dirty="0">
                <a:ln>
                  <a:noFill/>
                </a:ln>
                <a:solidFill>
                  <a:schemeClr val="tx1"/>
                </a:solidFill>
                <a:effectLst/>
                <a:uLnTx/>
                <a:uFillTx/>
                <a:latin typeface="Avenir Next LT Pro" panose="020B0504020202020204" pitchFamily="34" charset="0"/>
                <a:ea typeface="Arial" panose="020B0604020202020204" pitchFamily="34" charset="0"/>
              </a:endParaRPr>
            </a:p>
          </p:txBody>
        </p:sp>
        <p:sp>
          <p:nvSpPr>
            <p:cNvPr id="12" name="Vastakkaisista kulmista leikattu suorakulmio 11">
              <a:extLst>
                <a:ext uri="{FF2B5EF4-FFF2-40B4-BE49-F238E27FC236}">
                  <a16:creationId xmlns:a16="http://schemas.microsoft.com/office/drawing/2014/main" id="{363746DD-8627-E091-4DE7-47841531EEDD}"/>
                </a:ext>
              </a:extLst>
            </p:cNvPr>
            <p:cNvSpPr/>
            <p:nvPr/>
          </p:nvSpPr>
          <p:spPr>
            <a:xfrm>
              <a:off x="5740568" y="3585325"/>
              <a:ext cx="2520000" cy="907200"/>
            </a:xfrm>
            <a:prstGeom prst="snip2DiagRect">
              <a:avLst/>
            </a:prstGeom>
            <a:solidFill>
              <a:schemeClr val="accent2">
                <a:alpha val="8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500" b="1" i="1" dirty="0">
                  <a:solidFill>
                    <a:schemeClr val="tx1"/>
                  </a:solidFill>
                  <a:latin typeface="Avenir Next LT Pro" panose="020B0504020202020204" pitchFamily="34" charset="0"/>
                </a:rPr>
                <a:t>Vaasa Zero Emission Data Centre</a:t>
              </a:r>
              <a:r>
                <a:rPr lang="en-GB" sz="1500" b="1" i="1" u="none" strike="noStrike" dirty="0">
                  <a:solidFill>
                    <a:schemeClr val="tx1"/>
                  </a:solidFill>
                  <a:effectLst/>
                  <a:latin typeface="Avenir Next LT Pro" panose="020B0504020202020204" pitchFamily="34" charset="0"/>
                </a:rPr>
                <a:t> </a:t>
              </a:r>
              <a:endParaRPr kumimoji="0" lang="en-GB" sz="1500" b="1" i="1" u="none" strike="noStrike" kern="1200" cap="none" spc="0" normalizeH="0" baseline="0" dirty="0">
                <a:ln>
                  <a:noFill/>
                </a:ln>
                <a:solidFill>
                  <a:schemeClr val="tx1"/>
                </a:solidFill>
                <a:effectLst/>
                <a:uLnTx/>
                <a:uFillTx/>
                <a:latin typeface="Avenir Next LT Pro" panose="020B0504020202020204" pitchFamily="34" charset="0"/>
                <a:ea typeface="Arial" panose="020B0604020202020204" pitchFamily="34" charset="0"/>
              </a:endParaRPr>
            </a:p>
          </p:txBody>
        </p:sp>
        <p:sp>
          <p:nvSpPr>
            <p:cNvPr id="13" name="Vastakkaisista kulmista leikattu suorakulmio 12">
              <a:extLst>
                <a:ext uri="{FF2B5EF4-FFF2-40B4-BE49-F238E27FC236}">
                  <a16:creationId xmlns:a16="http://schemas.microsoft.com/office/drawing/2014/main" id="{E678344C-287B-3C78-1B7A-B37700151ADD}"/>
                </a:ext>
              </a:extLst>
            </p:cNvPr>
            <p:cNvSpPr/>
            <p:nvPr/>
          </p:nvSpPr>
          <p:spPr>
            <a:xfrm>
              <a:off x="8308073" y="3583608"/>
              <a:ext cx="2520000" cy="907200"/>
            </a:xfrm>
            <a:prstGeom prst="snip2DiagRect">
              <a:avLst/>
            </a:prstGeom>
            <a:solidFill>
              <a:schemeClr val="accent2">
                <a:alpha val="8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defRPr/>
              </a:pPr>
              <a:r>
                <a:rPr lang="en-GB" sz="1500" b="1" i="1" dirty="0">
                  <a:solidFill>
                    <a:schemeClr val="tx1"/>
                  </a:solidFill>
                  <a:latin typeface="Avenir Next LT Pro" panose="020B0504020202020204" pitchFamily="34" charset="0"/>
                </a:rPr>
                <a:t>Climate-Smart Health Technologies</a:t>
              </a:r>
              <a:endParaRPr kumimoji="0" lang="en-GB" sz="1500" b="1" i="1" u="none" strike="noStrike" kern="1200" cap="none" spc="0" normalizeH="0" baseline="0" dirty="0">
                <a:ln>
                  <a:noFill/>
                </a:ln>
                <a:solidFill>
                  <a:schemeClr val="tx1"/>
                </a:solidFill>
                <a:effectLst/>
                <a:uLnTx/>
                <a:uFillTx/>
                <a:latin typeface="Avenir Next LT Pro" panose="020B0504020202020204" pitchFamily="34" charset="0"/>
                <a:ea typeface="Arial" panose="020B0604020202020204" pitchFamily="34" charset="0"/>
              </a:endParaRPr>
            </a:p>
          </p:txBody>
        </p:sp>
        <p:sp>
          <p:nvSpPr>
            <p:cNvPr id="7" name="Vastakkaisista kulmista leikattu suorakulmio 11">
              <a:extLst>
                <a:ext uri="{FF2B5EF4-FFF2-40B4-BE49-F238E27FC236}">
                  <a16:creationId xmlns:a16="http://schemas.microsoft.com/office/drawing/2014/main" id="{A00EE90A-2066-6C22-A6AA-1D12EC3DD1A3}"/>
                </a:ext>
              </a:extLst>
            </p:cNvPr>
            <p:cNvSpPr/>
            <p:nvPr/>
          </p:nvSpPr>
          <p:spPr>
            <a:xfrm>
              <a:off x="5740566" y="2596286"/>
              <a:ext cx="2520000" cy="906781"/>
            </a:xfrm>
            <a:prstGeom prst="snip2DiagRect">
              <a:avLst/>
            </a:prstGeom>
            <a:solidFill>
              <a:schemeClr val="accent2">
                <a:alpha val="8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500" b="1" i="1" u="none" strike="noStrike" kern="1200" cap="none" spc="0" normalizeH="0" baseline="0" dirty="0">
                  <a:ln>
                    <a:noFill/>
                  </a:ln>
                  <a:solidFill>
                    <a:schemeClr val="tx1"/>
                  </a:solidFill>
                  <a:effectLst/>
                  <a:uLnTx/>
                  <a:uFillTx/>
                  <a:latin typeface="Avenir Next LT Pro" panose="020B0504020202020204" pitchFamily="34" charset="0"/>
                  <a:ea typeface="Arial" panose="020B0604020202020204" pitchFamily="34" charset="0"/>
                </a:rPr>
                <a:t>From Primary Heating Source to Multifuel Heating</a:t>
              </a:r>
            </a:p>
          </p:txBody>
        </p:sp>
        <p:sp>
          <p:nvSpPr>
            <p:cNvPr id="15" name="Vastakkaisista kulmista leikattu suorakulmio 12">
              <a:extLst>
                <a:ext uri="{FF2B5EF4-FFF2-40B4-BE49-F238E27FC236}">
                  <a16:creationId xmlns:a16="http://schemas.microsoft.com/office/drawing/2014/main" id="{72532690-B213-ED5B-EFC9-6EE048293712}"/>
                </a:ext>
              </a:extLst>
            </p:cNvPr>
            <p:cNvSpPr/>
            <p:nvPr/>
          </p:nvSpPr>
          <p:spPr>
            <a:xfrm>
              <a:off x="8308070" y="2595998"/>
              <a:ext cx="2520000" cy="906781"/>
            </a:xfrm>
            <a:prstGeom prst="snip2DiagRect">
              <a:avLst/>
            </a:prstGeom>
            <a:solidFill>
              <a:schemeClr val="accent2">
                <a:alpha val="8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defRPr/>
              </a:pPr>
              <a:r>
                <a:rPr lang="en-GB" sz="1450" b="1" i="1" dirty="0">
                  <a:solidFill>
                    <a:schemeClr val="tx1"/>
                  </a:solidFill>
                  <a:latin typeface="Avenir Next LT Pro" panose="020B0504020202020204" pitchFamily="34" charset="0"/>
                </a:rPr>
                <a:t>Enabling Demand Response through Easy-to-Use Open-Source </a:t>
              </a:r>
              <a:r>
                <a:rPr lang="en-GB" sz="1450" b="1" i="1" dirty="0">
                  <a:solidFill>
                    <a:srgbClr val="1D1D1D"/>
                  </a:solidFill>
                  <a:latin typeface="Avenir Next LT Pro" panose="020B0504020202020204" pitchFamily="34" charset="0"/>
                </a:rPr>
                <a:t>A</a:t>
              </a:r>
              <a:r>
                <a:rPr lang="en-GB" sz="1450" b="1" i="1" dirty="0">
                  <a:solidFill>
                    <a:srgbClr val="1D1D1D"/>
                  </a:solidFill>
                  <a:effectLst/>
                  <a:latin typeface="Avenir Next LT Pro" panose="020B0504020202020204" pitchFamily="34" charset="0"/>
                </a:rPr>
                <a:t>pproach</a:t>
              </a:r>
              <a:endParaRPr kumimoji="0" lang="en-GB" sz="1450" b="1" i="1" u="none" strike="noStrike" kern="1200" cap="none" spc="0" normalizeH="0" baseline="0" dirty="0">
                <a:ln>
                  <a:noFill/>
                </a:ln>
                <a:solidFill>
                  <a:schemeClr val="tx1"/>
                </a:solidFill>
                <a:effectLst/>
                <a:uLnTx/>
                <a:uFillTx/>
                <a:latin typeface="Avenir Next LT Pro" panose="020B0504020202020204" pitchFamily="34" charset="0"/>
                <a:ea typeface="Arial" panose="020B0604020202020204" pitchFamily="34" charset="0"/>
              </a:endParaRPr>
            </a:p>
          </p:txBody>
        </p:sp>
      </p:grpSp>
    </p:spTree>
    <p:extLst>
      <p:ext uri="{BB962C8B-B14F-4D97-AF65-F5344CB8AC3E}">
        <p14:creationId xmlns:p14="http://schemas.microsoft.com/office/powerpoint/2010/main" val="199122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ema">
  <a:themeElements>
    <a:clrScheme name="SA_RFF">
      <a:dk1>
        <a:srgbClr val="000000"/>
      </a:dk1>
      <a:lt1>
        <a:srgbClr val="FFFFFF"/>
      </a:lt1>
      <a:dk2>
        <a:srgbClr val="4F8033"/>
      </a:dk2>
      <a:lt2>
        <a:srgbClr val="E7E6E6"/>
      </a:lt2>
      <a:accent1>
        <a:srgbClr val="6BAD45"/>
      </a:accent1>
      <a:accent2>
        <a:srgbClr val="D3D961"/>
      </a:accent2>
      <a:accent3>
        <a:srgbClr val="BACC36"/>
      </a:accent3>
      <a:accent4>
        <a:srgbClr val="8CBD63"/>
      </a:accent4>
      <a:accent5>
        <a:srgbClr val="FFE800"/>
      </a:accent5>
      <a:accent6>
        <a:srgbClr val="4F8033"/>
      </a:accent6>
      <a:hlink>
        <a:srgbClr val="4F8033"/>
      </a:hlink>
      <a:folHlink>
        <a:srgbClr val="4F80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48ED69AD9B3E64B854E5DCF4CD1E566" ma:contentTypeVersion="12" ma:contentTypeDescription="Luo uusi asiakirja." ma:contentTypeScope="" ma:versionID="ebb4e1c13c80b75486aabbff814d31d2">
  <xsd:schema xmlns:xsd="http://www.w3.org/2001/XMLSchema" xmlns:xs="http://www.w3.org/2001/XMLSchema" xmlns:p="http://schemas.microsoft.com/office/2006/metadata/properties" xmlns:ns2="3ffe6216-28a4-4944-a520-31c4630b8315" xmlns:ns3="8a75021b-8d59-4483-ab9c-165500186609" targetNamespace="http://schemas.microsoft.com/office/2006/metadata/properties" ma:root="true" ma:fieldsID="697518d6e5cd3894e6499d34d5082835" ns2:_="" ns3:_="">
    <xsd:import namespace="3ffe6216-28a4-4944-a520-31c4630b8315"/>
    <xsd:import namespace="8a75021b-8d59-4483-ab9c-16550018660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fe6216-28a4-4944-a520-31c4630b83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b668a079-b69c-4826-b3af-de11eb9b4cd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a75021b-8d59-4483-ab9c-165500186609"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19" nillable="true" ma:displayName="Taxonomy Catch All Column" ma:hidden="true" ma:list="{bcd332df-1d38-4b0c-9e8b-8b4fd85df83e}" ma:internalName="TaxCatchAll" ma:showField="CatchAllData" ma:web="8a75021b-8d59-4483-ab9c-1655001866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996E98-0E38-45C9-9188-8316AB9AF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fe6216-28a4-4944-a520-31c4630b8315"/>
    <ds:schemaRef ds:uri="8a75021b-8d59-4483-ab9c-1655001866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3A723A-7039-43C2-AE52-B40F02F8AC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7564</TotalTime>
  <Words>1407</Words>
  <Application>Microsoft Office PowerPoint</Application>
  <PresentationFormat>Laajakuva</PresentationFormat>
  <Paragraphs>123</Paragraphs>
  <Slides>10</Slides>
  <Notes>9</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10</vt:i4>
      </vt:variant>
    </vt:vector>
  </HeadingPairs>
  <TitlesOfParts>
    <vt:vector size="19" baseType="lpstr">
      <vt:lpstr>Arial</vt:lpstr>
      <vt:lpstr>Calibri</vt:lpstr>
      <vt:lpstr>Avenir Next LT Pro</vt:lpstr>
      <vt:lpstr>myriad-pro</vt:lpstr>
      <vt:lpstr>Source Sans Pro</vt:lpstr>
      <vt:lpstr>Source Sans Pro SemiBold</vt:lpstr>
      <vt:lpstr>Söhne</vt:lpstr>
      <vt:lpstr>Source Sans 3</vt:lpstr>
      <vt:lpstr>Office-teema</vt:lpstr>
      <vt:lpstr>Research Council of Finland: Investments of the EU Recovery and Resilience Facility (RRF)</vt:lpstr>
      <vt:lpstr>RRF reforms and investments support both EU and country-specific goals</vt:lpstr>
      <vt:lpstr>Finland’s Recovery and Resilience Plan (RRP)</vt:lpstr>
      <vt:lpstr>Green and digital initiatives for the benefit of a sustainable society and societal and individual wellbeing</vt:lpstr>
      <vt:lpstr>RRF-funded projects must comply with Do No Significant Harm principle</vt:lpstr>
      <vt:lpstr>Distribution of RRF funding granted by Research Council of Finland</vt:lpstr>
      <vt:lpstr>The Research Council of Finland has granted 89 million euros in competitive RRF funding for research in key areas of green and digital transition, national research infrastructures and local research infrastructures.</vt:lpstr>
      <vt:lpstr>Interdisciplinary research projects and research infrastructures promote the green and digital transition and related skills and expertise.</vt:lpstr>
      <vt:lpstr>Key areas research projects and research infrastructures funded by the Research Council of Finland presented today in the networking session </vt:lpstr>
      <vt:lpstr>Thank you!  For more information  on the research and research infrastructures:  www.aka.fi/en/rrf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Mika Kautto</dc:creator>
  <cp:lastModifiedBy>Lilja Erika (SA)</cp:lastModifiedBy>
  <cp:revision>60</cp:revision>
  <dcterms:created xsi:type="dcterms:W3CDTF">2023-05-10T06:46:40Z</dcterms:created>
  <dcterms:modified xsi:type="dcterms:W3CDTF">2023-10-17T04:14:13Z</dcterms:modified>
</cp:coreProperties>
</file>