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1" r:id="rId6"/>
    <p:sldId id="260" r:id="rId7"/>
    <p:sldId id="262" r:id="rId8"/>
    <p:sldId id="691" r:id="rId9"/>
    <p:sldId id="692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53B"/>
    <a:srgbClr val="FFFFFF"/>
    <a:srgbClr val="000000"/>
    <a:srgbClr val="E6E6E6"/>
    <a:srgbClr val="005EB8"/>
    <a:srgbClr val="EF363B"/>
    <a:srgbClr val="00965E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80094" autoAdjust="0"/>
  </p:normalViewPr>
  <p:slideViewPr>
    <p:cSldViewPr snapToGrid="0" snapToObjects="1">
      <p:cViewPr varScale="1">
        <p:scale>
          <a:sx n="88" d="100"/>
          <a:sy n="88" d="100"/>
        </p:scale>
        <p:origin x="64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EB-4C66-8408-B1CD0E1CC2F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B-4C66-8408-B1CD0E1CC2F2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Fossil-based</c:v>
                </c:pt>
                <c:pt idx="1">
                  <c:v>Circular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350</c:v>
                </c:pt>
                <c:pt idx="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B-4C66-8408-B1CD0E1CC2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6424112"/>
        <c:axId val="8467714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Fossil-based</c:v>
                      </c:pt>
                      <c:pt idx="1">
                        <c:v>Circular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AEB-4C66-8408-B1CD0E1CC2F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Fossil-based</c:v>
                      </c:pt>
                      <c:pt idx="1">
                        <c:v>Circular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AEB-4C66-8408-B1CD0E1CC2F2}"/>
                  </c:ext>
                </c:extLst>
              </c15:ser>
            </c15:filteredBarSeries>
          </c:ext>
        </c:extLst>
      </c:barChart>
      <c:catAx>
        <c:axId val="4642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6771472"/>
        <c:crosses val="autoZero"/>
        <c:auto val="1"/>
        <c:lblAlgn val="ctr"/>
        <c:lblOffset val="100"/>
        <c:noMultiLvlLbl val="0"/>
      </c:catAx>
      <c:valAx>
        <c:axId val="84677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42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424651254475347E-2"/>
          <c:w val="0.89806167596966369"/>
          <c:h val="0.931250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 Price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E58-4660-82E2-DBA2FDFC6C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Process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  <c:extLst/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200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E58-4660-82E2-DBA2FDFC6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947408"/>
        <c:axId val="8629975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E58-4660-82E2-DBA2FDFC6CC3}"/>
                  </c:ext>
                </c:extLst>
              </c15:ser>
            </c15:filteredBarSeries>
          </c:ext>
        </c:extLst>
      </c:barChart>
      <c:catAx>
        <c:axId val="14394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2997536"/>
        <c:crosses val="autoZero"/>
        <c:auto val="1"/>
        <c:lblAlgn val="ctr"/>
        <c:lblOffset val="100"/>
        <c:noMultiLvlLbl val="0"/>
      </c:catAx>
      <c:valAx>
        <c:axId val="862997536"/>
        <c:scaling>
          <c:orientation val="minMax"/>
        </c:scaling>
        <c:delete val="0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947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Engineering and science </a:t>
            </a:r>
            <a:r>
              <a:rPr lang="hu-HU" dirty="0">
                <a:sym typeface="Wingdings" panose="05000000000000000000" pitchFamily="2" charset="2"/>
              </a:rPr>
              <a:t> we do experiments, they do the data-driven stuff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5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1F183D1-BC69-48AD-BE65-DA12AB392A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BEE2F11-5B1D-4B15-8AA0-4A067F754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E1991DF-4425-444F-8832-21C3FE461C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151462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DE6384E-C4D1-4672-9EBD-4514F627B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151462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991E1A9D-639A-4CC1-8506-A611237018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151462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AA346FE-E5F8-46A9-A622-C3346BB86F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151462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25595EB0-D500-4A1F-8E47-3B1AACADC7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151462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CF63C6ED-4BC7-492F-809E-FA39D526BB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CB3F9C1-FA8A-4888-A435-4AD0C1217D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5B120AD-5E2C-4849-9369-A4212B0C87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62F37DCF-50DE-4662-BFDF-8F3F2AC2B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152000"/>
            <a:ext cx="1116000" cy="11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4320870-B688-4241-B32D-CC26211701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152000"/>
            <a:ext cx="1116000" cy="11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771F5005-930D-4FC3-9DD6-7A627D670D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152000"/>
            <a:ext cx="1116000" cy="11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15622CA-076E-455A-8D59-499594422A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152000"/>
            <a:ext cx="1116000" cy="11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2419BE21-3908-46D8-9CC0-6C8013EB60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152000"/>
            <a:ext cx="1116000" cy="11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49FA7B3-DA97-4214-A818-468F720645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28FE933-EB9B-4546-99A7-DB1B1D39F534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94B3D3A-8C21-4016-80E0-F19F5409E60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5A72F6B-15C4-4562-8BDF-72F3D5F1BCA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EF475A5-96F1-42CB-8F2A-39F0D83ADC7B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89B9191A-29B4-4E07-9BE8-4D9357985981}"/>
              </a:ext>
            </a:extLst>
          </p:cNvPr>
          <p:cNvGrpSpPr/>
          <p:nvPr userDrawn="1"/>
        </p:nvGrpSpPr>
        <p:grpSpPr>
          <a:xfrm>
            <a:off x="3080871" y="2842979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5B7A6554-0073-4CAC-9362-77E5C4C55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010FED49-F3E3-4D3E-B435-A0FF32A92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B5735598-F18F-4CEB-A4BA-2C31DB420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3E3BA4BB-C5B3-4688-A932-18A1269F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F2C4DF12-1DCC-45D7-9A0C-D2E1DA2D6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1DDDDA64-7ABD-4071-8DCC-3D980292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9354CEB-3DA5-45D6-8CEB-62E202D250E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41346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15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AI-guided CO</a:t>
            </a:r>
            <a:r>
              <a:rPr lang="hu-HU" baseline="-25000" dirty="0"/>
              <a:t>2</a:t>
            </a:r>
            <a:r>
              <a:rPr lang="hu-HU" dirty="0"/>
              <a:t> conversion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An AKA/RRF project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Árpád I. Toldy, PhD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hu-HU" dirty="0"/>
              <a:t>17.10.2023, Musiikkitalo</a:t>
            </a:r>
            <a:endParaRPr lang="fi-FI" dirty="0"/>
          </a:p>
        </p:txBody>
      </p:sp>
      <p:pic>
        <p:nvPicPr>
          <p:cNvPr id="9" name="Picture Placeholder 8" descr="A glass flask with liquid in it">
            <a:extLst>
              <a:ext uri="{FF2B5EF4-FFF2-40B4-BE49-F238E27FC236}">
                <a16:creationId xmlns:a16="http://schemas.microsoft.com/office/drawing/2014/main" id="{FB710186-8F4A-41D0-A919-258F2ED9C2F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5478" r="5478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6DA2EC-D0C0-CE57-0EB5-06F278439059}"/>
              </a:ext>
            </a:extLst>
          </p:cNvPr>
          <p:cNvSpPr txBox="1"/>
          <p:nvPr/>
        </p:nvSpPr>
        <p:spPr>
          <a:xfrm>
            <a:off x="5241342" y="4907431"/>
            <a:ext cx="3563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>
                <a:solidFill>
                  <a:srgbClr val="FFFFFF"/>
                </a:solidFill>
              </a:rPr>
              <a:t>‚</a:t>
            </a:r>
            <a:r>
              <a:rPr lang="en-US" sz="800" dirty="0">
                <a:solidFill>
                  <a:srgbClr val="FFFFFF"/>
                </a:solidFill>
              </a:rPr>
              <a:t>computer code and molecules in a chemistry flask</a:t>
            </a:r>
            <a:r>
              <a:rPr lang="hu-HU" sz="800" dirty="0">
                <a:solidFill>
                  <a:srgbClr val="FFFFFF"/>
                </a:solidFill>
              </a:rPr>
              <a:t>’, DALL-E2, 10.10.2023</a:t>
            </a:r>
            <a:endParaRPr lang="LID4096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05950F-A8DD-8881-3BFA-7B01EE2CB58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hu-HU" sz="3200" dirty="0"/>
              <a:t>Linear and Circular Carbon Economy</a:t>
            </a:r>
            <a:endParaRPr lang="LID4096" sz="3200" dirty="0"/>
          </a:p>
        </p:txBody>
      </p:sp>
      <p:pic>
        <p:nvPicPr>
          <p:cNvPr id="10" name="Graphic 9" descr="Oil Rig outline">
            <a:extLst>
              <a:ext uri="{FF2B5EF4-FFF2-40B4-BE49-F238E27FC236}">
                <a16:creationId xmlns:a16="http://schemas.microsoft.com/office/drawing/2014/main" id="{27A82D1E-93D6-0ACA-C39A-00094C5D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1028012"/>
            <a:ext cx="914400" cy="914400"/>
          </a:xfrm>
          <a:prstGeom prst="rect">
            <a:avLst/>
          </a:prstGeom>
        </p:spPr>
      </p:pic>
      <p:pic>
        <p:nvPicPr>
          <p:cNvPr id="12" name="Graphic 11" descr="Factory outline">
            <a:extLst>
              <a:ext uri="{FF2B5EF4-FFF2-40B4-BE49-F238E27FC236}">
                <a16:creationId xmlns:a16="http://schemas.microsoft.com/office/drawing/2014/main" id="{CAE09A45-FB3C-ED50-EB77-C8F892E27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291" y="1028012"/>
            <a:ext cx="914400" cy="9144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DB6C57-B606-A7EB-6783-C0936A9AFDBB}"/>
              </a:ext>
            </a:extLst>
          </p:cNvPr>
          <p:cNvSpPr/>
          <p:nvPr/>
        </p:nvSpPr>
        <p:spPr>
          <a:xfrm>
            <a:off x="1273175" y="1439493"/>
            <a:ext cx="450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ECE888F-7E86-BCFC-3E52-4204EA94D85B}"/>
              </a:ext>
            </a:extLst>
          </p:cNvPr>
          <p:cNvSpPr/>
          <p:nvPr/>
        </p:nvSpPr>
        <p:spPr>
          <a:xfrm>
            <a:off x="2854884" y="1439493"/>
            <a:ext cx="450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Graphic 15" descr="Oil Barrel outline">
            <a:extLst>
              <a:ext uri="{FF2B5EF4-FFF2-40B4-BE49-F238E27FC236}">
                <a16:creationId xmlns:a16="http://schemas.microsoft.com/office/drawing/2014/main" id="{56E09BE4-8E53-489D-BF5E-E3CF1087C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4000" y="1028012"/>
            <a:ext cx="914400" cy="914400"/>
          </a:xfrm>
          <a:prstGeom prst="rect">
            <a:avLst/>
          </a:prstGeom>
        </p:spPr>
      </p:pic>
      <p:pic>
        <p:nvPicPr>
          <p:cNvPr id="18" name="Graphic 17" descr="Car outline">
            <a:extLst>
              <a:ext uri="{FF2B5EF4-FFF2-40B4-BE49-F238E27FC236}">
                <a16:creationId xmlns:a16="http://schemas.microsoft.com/office/drawing/2014/main" id="{74E65018-ABF3-3A0B-5A5F-C1928F7D6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1007" y="739140"/>
            <a:ext cx="723212" cy="723212"/>
          </a:xfrm>
          <a:prstGeom prst="rect">
            <a:avLst/>
          </a:prstGeom>
        </p:spPr>
      </p:pic>
      <p:pic>
        <p:nvPicPr>
          <p:cNvPr id="20" name="Graphic 19" descr="Chemicals with solid fill">
            <a:extLst>
              <a:ext uri="{FF2B5EF4-FFF2-40B4-BE49-F238E27FC236}">
                <a16:creationId xmlns:a16="http://schemas.microsoft.com/office/drawing/2014/main" id="{9B2B539F-8484-5CFE-218F-5D2EDDE0B6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0484" y="1350729"/>
            <a:ext cx="667385" cy="66738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0F9700-1D8E-0EE7-5540-56F9B2B89115}"/>
              </a:ext>
            </a:extLst>
          </p:cNvPr>
          <p:cNvSpPr/>
          <p:nvPr/>
        </p:nvSpPr>
        <p:spPr>
          <a:xfrm rot="19638804">
            <a:off x="4300863" y="1262232"/>
            <a:ext cx="450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BA75B32-F557-50CD-39D4-ED4626C00D6C}"/>
              </a:ext>
            </a:extLst>
          </p:cNvPr>
          <p:cNvSpPr/>
          <p:nvPr/>
        </p:nvSpPr>
        <p:spPr>
          <a:xfrm rot="958724">
            <a:off x="4325982" y="1560766"/>
            <a:ext cx="450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F0BC7B-25D3-E3D7-45E1-1BB23766CD3C}"/>
              </a:ext>
            </a:extLst>
          </p:cNvPr>
          <p:cNvSpPr/>
          <p:nvPr/>
        </p:nvSpPr>
        <p:spPr>
          <a:xfrm rot="958724">
            <a:off x="5581887" y="1209941"/>
            <a:ext cx="450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0A5C2CF-8E22-6F2F-BD84-A316E17783A8}"/>
              </a:ext>
            </a:extLst>
          </p:cNvPr>
          <p:cNvSpPr/>
          <p:nvPr/>
        </p:nvSpPr>
        <p:spPr>
          <a:xfrm rot="19638804">
            <a:off x="5599255" y="1543526"/>
            <a:ext cx="450923" cy="54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6" name="Graphic 25" descr="Cloud outline">
            <a:extLst>
              <a:ext uri="{FF2B5EF4-FFF2-40B4-BE49-F238E27FC236}">
                <a16:creationId xmlns:a16="http://schemas.microsoft.com/office/drawing/2014/main" id="{77B7481B-C797-6347-8626-8E18354644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08727" y="893529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0298D3-9C75-C04A-2016-16A20A1B0A21}"/>
              </a:ext>
            </a:extLst>
          </p:cNvPr>
          <p:cNvSpPr txBox="1"/>
          <p:nvPr/>
        </p:nvSpPr>
        <p:spPr>
          <a:xfrm>
            <a:off x="6397012" y="1263250"/>
            <a:ext cx="5084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CO</a:t>
            </a:r>
            <a:r>
              <a:rPr lang="hu-HU" baseline="-25000" dirty="0"/>
              <a:t>2</a:t>
            </a:r>
            <a:endParaRPr lang="LID4096" baseline="-25000" dirty="0"/>
          </a:p>
        </p:txBody>
      </p:sp>
      <p:pic>
        <p:nvPicPr>
          <p:cNvPr id="29" name="Graphic 28" descr="Wind Turbines outline">
            <a:extLst>
              <a:ext uri="{FF2B5EF4-FFF2-40B4-BE49-F238E27FC236}">
                <a16:creationId xmlns:a16="http://schemas.microsoft.com/office/drawing/2014/main" id="{273C7F75-4EF4-EC3C-919B-C1931E8F5A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007" y="3555771"/>
            <a:ext cx="940299" cy="9402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DA1DE6-E7F7-5C80-EE11-3146A194A475}"/>
              </a:ext>
            </a:extLst>
          </p:cNvPr>
          <p:cNvSpPr txBox="1"/>
          <p:nvPr/>
        </p:nvSpPr>
        <p:spPr>
          <a:xfrm>
            <a:off x="2458557" y="3569607"/>
            <a:ext cx="9028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Green H</a:t>
            </a:r>
            <a:r>
              <a:rPr lang="hu-HU" baseline="-25000" dirty="0"/>
              <a:t>2</a:t>
            </a:r>
            <a:endParaRPr lang="LID4096" baseline="-25000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153F05C-1D0E-DB81-5159-C58F7CC2328C}"/>
              </a:ext>
            </a:extLst>
          </p:cNvPr>
          <p:cNvSpPr/>
          <p:nvPr/>
        </p:nvSpPr>
        <p:spPr>
          <a:xfrm>
            <a:off x="1981735" y="3696789"/>
            <a:ext cx="450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E6F701C-E884-4E8A-D599-56DBD971D8E4}"/>
              </a:ext>
            </a:extLst>
          </p:cNvPr>
          <p:cNvSpPr/>
          <p:nvPr/>
        </p:nvSpPr>
        <p:spPr>
          <a:xfrm rot="7681915">
            <a:off x="5771060" y="2103016"/>
            <a:ext cx="10851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4" name="Graphic 43" descr="Atom outline">
            <a:extLst>
              <a:ext uri="{FF2B5EF4-FFF2-40B4-BE49-F238E27FC236}">
                <a16:creationId xmlns:a16="http://schemas.microsoft.com/office/drawing/2014/main" id="{F4948FC5-4218-6422-856C-0A7477A7DF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1436" y="3239589"/>
            <a:ext cx="914400" cy="914400"/>
          </a:xfrm>
          <a:prstGeom prst="rect">
            <a:avLst/>
          </a:prstGeom>
        </p:spPr>
      </p:pic>
      <p:pic>
        <p:nvPicPr>
          <p:cNvPr id="46" name="Graphic 45" descr="Solar Panels outline">
            <a:extLst>
              <a:ext uri="{FF2B5EF4-FFF2-40B4-BE49-F238E27FC236}">
                <a16:creationId xmlns:a16="http://schemas.microsoft.com/office/drawing/2014/main" id="{8A4300BD-EEA5-9083-741F-F93A0DE03D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7906" y="2694328"/>
            <a:ext cx="914400" cy="914400"/>
          </a:xfrm>
          <a:prstGeom prst="rect">
            <a:avLst/>
          </a:prstGeom>
        </p:spPr>
      </p:pic>
      <p:pic>
        <p:nvPicPr>
          <p:cNvPr id="48" name="Graphic 47" descr="Download from cloud outline">
            <a:extLst>
              <a:ext uri="{FF2B5EF4-FFF2-40B4-BE49-F238E27FC236}">
                <a16:creationId xmlns:a16="http://schemas.microsoft.com/office/drawing/2014/main" id="{9FFB3941-7BA2-827C-434D-731CEB583D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333583" y="2464337"/>
            <a:ext cx="914400" cy="914400"/>
          </a:xfrm>
          <a:prstGeom prst="rect">
            <a:avLst/>
          </a:prstGeom>
        </p:spPr>
      </p:pic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E8C25107-F083-33C6-2225-B7D0D2BAB9F2}"/>
              </a:ext>
            </a:extLst>
          </p:cNvPr>
          <p:cNvCxnSpPr>
            <a:cxnSpLocks/>
            <a:endCxn id="12" idx="2"/>
          </p:cNvCxnSpPr>
          <p:nvPr/>
        </p:nvCxnSpPr>
        <p:spPr>
          <a:xfrm rot="16200000" flipV="1">
            <a:off x="1966727" y="2265176"/>
            <a:ext cx="1556438" cy="91091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58B8AE-657F-AF50-F543-C6EFDEFBA591}"/>
              </a:ext>
            </a:extLst>
          </p:cNvPr>
          <p:cNvCxnSpPr/>
          <p:nvPr/>
        </p:nvCxnSpPr>
        <p:spPr>
          <a:xfrm flipH="1" flipV="1">
            <a:off x="2746691" y="2720630"/>
            <a:ext cx="2517459" cy="200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2186217-9426-C40F-90F3-22FE2BFB330F}"/>
              </a:ext>
            </a:extLst>
          </p:cNvPr>
          <p:cNvSpPr txBox="1"/>
          <p:nvPr/>
        </p:nvSpPr>
        <p:spPr>
          <a:xfrm>
            <a:off x="4338660" y="3620294"/>
            <a:ext cx="30893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Carbon Capture and Utilization (CCU)</a:t>
            </a:r>
            <a:endParaRPr lang="LID4096" dirty="0"/>
          </a:p>
        </p:txBody>
      </p:sp>
      <p:pic>
        <p:nvPicPr>
          <p:cNvPr id="58" name="Graphic 57" descr="No sign outline">
            <a:extLst>
              <a:ext uri="{FF2B5EF4-FFF2-40B4-BE49-F238E27FC236}">
                <a16:creationId xmlns:a16="http://schemas.microsoft.com/office/drawing/2014/main" id="{9999665C-4A86-B203-DB8A-01AB6437EF6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0193" y="879709"/>
            <a:ext cx="1294358" cy="12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42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40B899-E416-3B54-EFF0-025E53804DC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hu-HU" dirty="0"/>
              <a:t>Reducing the cost</a:t>
            </a:r>
            <a:endParaRPr lang="LID4096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7056D6-66D7-896F-B106-2F43B1C54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162353"/>
              </p:ext>
            </p:extLst>
          </p:nvPr>
        </p:nvGraphicFramePr>
        <p:xfrm>
          <a:off x="162869" y="1009505"/>
          <a:ext cx="3627353" cy="334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7216D4-6D6C-B4BE-FAC1-CC6E4842D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143156"/>
              </p:ext>
            </p:extLst>
          </p:nvPr>
        </p:nvGraphicFramePr>
        <p:xfrm>
          <a:off x="3415623" y="383852"/>
          <a:ext cx="2866516" cy="370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89B187-2337-B89D-8DBF-0D1E8A9027F1}"/>
              </a:ext>
            </a:extLst>
          </p:cNvPr>
          <p:cNvCxnSpPr>
            <a:cxnSpLocks/>
          </p:cNvCxnSpPr>
          <p:nvPr/>
        </p:nvCxnSpPr>
        <p:spPr>
          <a:xfrm flipV="1">
            <a:off x="3266711" y="1072326"/>
            <a:ext cx="921380" cy="376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5E17AB-8949-60C1-073B-6B8C04F6D7A0}"/>
              </a:ext>
            </a:extLst>
          </p:cNvPr>
          <p:cNvCxnSpPr/>
          <p:nvPr/>
        </p:nvCxnSpPr>
        <p:spPr>
          <a:xfrm>
            <a:off x="3259731" y="3026769"/>
            <a:ext cx="914400" cy="998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0CBDE0-1F86-6C6C-F2A3-A5EA5D9E1A05}"/>
              </a:ext>
            </a:extLst>
          </p:cNvPr>
          <p:cNvSpPr txBox="1"/>
          <p:nvPr/>
        </p:nvSpPr>
        <p:spPr>
          <a:xfrm>
            <a:off x="4188091" y="3040729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GREEN H</a:t>
            </a:r>
            <a:r>
              <a:rPr lang="hu-HU" baseline="-25000" dirty="0"/>
              <a:t>2</a:t>
            </a:r>
            <a:endParaRPr lang="LID4096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C52633-CBA2-68BE-FB66-DACF88C6E681}"/>
              </a:ext>
            </a:extLst>
          </p:cNvPr>
          <p:cNvSpPr txBox="1"/>
          <p:nvPr/>
        </p:nvSpPr>
        <p:spPr>
          <a:xfrm>
            <a:off x="4188091" y="1389776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PROCESS</a:t>
            </a:r>
            <a:endParaRPr lang="LID4096" baseline="-25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FC3D4-2F04-9DBD-3AA5-5718D2714F34}"/>
              </a:ext>
            </a:extLst>
          </p:cNvPr>
          <p:cNvCxnSpPr>
            <a:cxnSpLocks/>
          </p:cNvCxnSpPr>
          <p:nvPr/>
        </p:nvCxnSpPr>
        <p:spPr>
          <a:xfrm>
            <a:off x="292328" y="3026769"/>
            <a:ext cx="297438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F461E6-58E9-A159-0ED6-723E7D8EDB4E}"/>
              </a:ext>
            </a:extLst>
          </p:cNvPr>
          <p:cNvSpPr txBox="1"/>
          <p:nvPr/>
        </p:nvSpPr>
        <p:spPr>
          <a:xfrm>
            <a:off x="6027313" y="1028012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New catalysts </a:t>
            </a:r>
          </a:p>
          <a:p>
            <a:pPr marL="285750" indent="-285750">
              <a:buFontTx/>
              <a:buChar char="-"/>
            </a:pPr>
            <a:r>
              <a:rPr lang="hu-HU" dirty="0"/>
              <a:t>Improved processes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480D9C-587A-B602-F20F-F92000ACF5A1}"/>
              </a:ext>
            </a:extLst>
          </p:cNvPr>
          <p:cNvCxnSpPr>
            <a:cxnSpLocks/>
          </p:cNvCxnSpPr>
          <p:nvPr/>
        </p:nvCxnSpPr>
        <p:spPr>
          <a:xfrm>
            <a:off x="7042975" y="1644650"/>
            <a:ext cx="0" cy="1244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8B2BCDB-40C3-CE57-4D90-AEABCCB3B303}"/>
              </a:ext>
            </a:extLst>
          </p:cNvPr>
          <p:cNvSpPr/>
          <p:nvPr/>
        </p:nvSpPr>
        <p:spPr>
          <a:xfrm>
            <a:off x="6096825" y="3018019"/>
            <a:ext cx="1892300" cy="998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AIcon </a:t>
            </a:r>
            <a:br>
              <a:rPr lang="hu-HU" dirty="0"/>
            </a:br>
            <a:r>
              <a:rPr lang="hu-HU" dirty="0"/>
              <a:t>(for methanol)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522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20" grpId="0"/>
      <p:bldP spid="22" grpId="0"/>
      <p:bldP spid="29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C28BD-FD70-386B-3C2C-AFD785EB1C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hu-HU" dirty="0"/>
              <a:t>The AIcon Approach</a:t>
            </a:r>
            <a:endParaRPr lang="LID4096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02D4659-A356-EAB4-9E9C-233F06F28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55"/>
          <a:stretch/>
        </p:blipFill>
        <p:spPr>
          <a:xfrm>
            <a:off x="530225" y="894183"/>
            <a:ext cx="3927475" cy="39964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0FF99A-95EF-D269-03DA-4C911F886F4E}"/>
              </a:ext>
            </a:extLst>
          </p:cNvPr>
          <p:cNvSpPr/>
          <p:nvPr/>
        </p:nvSpPr>
        <p:spPr>
          <a:xfrm>
            <a:off x="1066800" y="749300"/>
            <a:ext cx="3079750" cy="1047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5579D-7F04-C242-0C3D-9F211A1509B8}"/>
              </a:ext>
            </a:extLst>
          </p:cNvPr>
          <p:cNvSpPr/>
          <p:nvPr/>
        </p:nvSpPr>
        <p:spPr>
          <a:xfrm>
            <a:off x="3054350" y="1748874"/>
            <a:ext cx="1193800" cy="15277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E8402-0B63-9526-95F0-B6598B27D520}"/>
              </a:ext>
            </a:extLst>
          </p:cNvPr>
          <p:cNvSpPr/>
          <p:nvPr/>
        </p:nvSpPr>
        <p:spPr>
          <a:xfrm>
            <a:off x="1809750" y="2946400"/>
            <a:ext cx="1244600" cy="1746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EB955-3DCF-AC0F-ED2E-087D6B7E7F73}"/>
              </a:ext>
            </a:extLst>
          </p:cNvPr>
          <p:cNvSpPr txBox="1"/>
          <p:nvPr/>
        </p:nvSpPr>
        <p:spPr>
          <a:xfrm>
            <a:off x="4457700" y="975585"/>
            <a:ext cx="42418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Achievements 2022-2023: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Developed simulation and ML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Created database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First predictions of new catalysts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First round of new catalysts synthesized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Successful research visit of 2 scientists in the US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6 presentations at conferences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E6A32-6071-0C1E-DB26-DF748695D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235" b="53594"/>
          <a:stretch/>
        </p:blipFill>
        <p:spPr>
          <a:xfrm>
            <a:off x="6840701" y="3215771"/>
            <a:ext cx="1944524" cy="1621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7AB46-A8BE-CF5F-8832-76D8ECA09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5" y="3306343"/>
            <a:ext cx="2359025" cy="15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4C3628-CAD9-089E-5467-A089D8AE9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0318" y="194354"/>
            <a:ext cx="7643607" cy="584765"/>
          </a:xfrm>
        </p:spPr>
        <p:txBody>
          <a:bodyPr/>
          <a:lstStyle/>
          <a:p>
            <a:r>
              <a:rPr lang="hu-HU" dirty="0"/>
              <a:t>Collaboration!</a:t>
            </a:r>
            <a:endParaRPr lang="LID4096" dirty="0"/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587F2A6-818B-1D23-D055-D4D2CD07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435" y="1515097"/>
            <a:ext cx="3821192" cy="2675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704D48-8567-713C-102C-6014BB502360}"/>
              </a:ext>
            </a:extLst>
          </p:cNvPr>
          <p:cNvSpPr txBox="1"/>
          <p:nvPr/>
        </p:nvSpPr>
        <p:spPr>
          <a:xfrm>
            <a:off x="818036" y="946408"/>
            <a:ext cx="579819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hu-HU" sz="1215" dirty="0"/>
              <a:t>DFT and material search ML framework setup by Prof. Patrick Rinke’s group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hu-HU" sz="1215" dirty="0"/>
              <a:t>Experiments &amp; database creation by Prof. Annukka Santasalo-Aarnio’s group </a:t>
            </a:r>
            <a:endParaRPr lang="LID4096" sz="1215" dirty="0"/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9D06307-76B7-3229-2731-76023B78D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62" y="1521421"/>
            <a:ext cx="3862632" cy="26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7D167-9610-E6C3-A0B0-AE4096C143A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Thank you!</a:t>
            </a:r>
            <a:endParaRPr lang="LID4096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DB63406-99C3-D097-5A8F-5EAD68151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954" y="4059811"/>
            <a:ext cx="2555899" cy="764446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D91667E-AF07-67C5-F727-BC726C03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11" y="3740568"/>
            <a:ext cx="2090679" cy="14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ptx" id="{4C182207-C2AA-4B53-AAED-BBFAF10FCEA6}" vid="{FC47F738-3439-4943-BCAE-F987381B1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067A49724945B01A3FCDF2E7485D" ma:contentTypeVersion="2" ma:contentTypeDescription="Create a new document." ma:contentTypeScope="" ma:versionID="018ac5e784e32aed0794ad18ccdee6a2">
  <xsd:schema xmlns:xsd="http://www.w3.org/2001/XMLSchema" xmlns:xs="http://www.w3.org/2001/XMLSchema" xmlns:p="http://schemas.microsoft.com/office/2006/metadata/properties" xmlns:ns2="1f75d104-e856-40ea-a1e1-b25d46133343" targetNamespace="http://schemas.microsoft.com/office/2006/metadata/properties" ma:root="true" ma:fieldsID="d141ec57cbfff1fab7480baa61827cc3" ns2:_="">
    <xsd:import namespace="1f75d104-e856-40ea-a1e1-b25d4613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5d104-e856-40ea-a1e1-b25d4613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2DAC07-F4DF-440B-B74F-23243957C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5d104-e856-40ea-a1e1-b25d4613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9517FD-D562-4065-B8F7-EA2755B168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85F770-8F64-4113-94DF-9EAC9D615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Aalto_169_black</Template>
  <TotalTime>209</TotalTime>
  <Words>142</Words>
  <Application>Microsoft Office PowerPoint</Application>
  <PresentationFormat>Näytössä katseltava esitys (16:9)</PresentationFormat>
  <Paragraphs>30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Wingdings</vt:lpstr>
      <vt:lpstr>Office-teema</vt:lpstr>
      <vt:lpstr>AI-guided CO2 conversion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AI-guided CO2 conversion</dc:title>
  <dc:creator>Toldy Arpad</dc:creator>
  <cp:lastModifiedBy>Lilja Erika (SA)</cp:lastModifiedBy>
  <cp:revision>3</cp:revision>
  <dcterms:created xsi:type="dcterms:W3CDTF">2023-10-10T06:18:15Z</dcterms:created>
  <dcterms:modified xsi:type="dcterms:W3CDTF">2023-10-12T07:24:09Z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0x01010077D8067A49724945B01A3FCDF2E7485D</vt:lpwstr>
  </property>
</Properties>
</file>