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374996" r:id="rId2"/>
    <p:sldId id="257" r:id="rId3"/>
    <p:sldId id="2147376996" r:id="rId4"/>
    <p:sldId id="21473749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583BE-DB0C-4B37-8154-F08D201FC533}"/>
              </a:ext>
            </a:extLst>
          </p:cNvPr>
          <p:cNvSpPr/>
          <p:nvPr/>
        </p:nvSpPr>
        <p:spPr>
          <a:xfrm>
            <a:off x="97104" y="5607781"/>
            <a:ext cx="2184850" cy="1165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C125C0FF-9D3F-134A-B780-C63CADB8C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7000"/>
          </a:blip>
          <a:srcRect l="9827" t="189" r="9913" b="195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C3D97D-75A4-A54E-BDA3-7FE7C77BC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6" t="18311" r="19656" b="4455"/>
          <a:stretch/>
        </p:blipFill>
        <p:spPr>
          <a:xfrm>
            <a:off x="7196666" y="1100667"/>
            <a:ext cx="4995334" cy="5757333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79E1867-2AB2-5940-A39C-B3113F169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463" y="4901938"/>
            <a:ext cx="2785662" cy="16431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516" y="2902722"/>
            <a:ext cx="10515601" cy="33865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30731"/>
            <a:ext cx="10515601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40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6C49A9-67D5-4576-9AAA-8922168A2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285686FB-5439-44D6-A993-0FC17E728249}" type="datetime1">
              <a:rPr lang="de-DE" smtClean="0"/>
              <a:t>12.10.2023</a:t>
            </a:fld>
            <a:endParaRPr lang="de-D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1F3F9D-A045-425A-8595-7B1F257F2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46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8E174A4E-4ABB-A74C-9C4C-E570E9D39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4" r="-10" b="9584"/>
          <a:stretch/>
        </p:blipFill>
        <p:spPr>
          <a:xfrm>
            <a:off x="0" y="0"/>
            <a:ext cx="12193200" cy="554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8AA30-7D1C-7742-A16F-D22A285C9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77442" y="6011420"/>
            <a:ext cx="1010276" cy="616721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801BCF-B2FE-C840-9194-BB282790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258" y="6063522"/>
            <a:ext cx="2113941" cy="6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F36D0E6A-E6B5-4977-A123-E762A129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671" y="4407347"/>
            <a:ext cx="9304659" cy="646492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29A887A-231B-4001-8C2E-37BDF075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671" y="1680963"/>
            <a:ext cx="9304659" cy="223594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89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CB3A472C-389D-3F41-ABF9-3A72B6A9A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910406"/>
            <a:ext cx="10515601" cy="33865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5F6664-3CC6-AE43-A62B-350D0551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30731"/>
            <a:ext cx="10515601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47053A-4080-476A-ACE0-490635F3F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073B9D9F-F370-4480-86E3-272D758DC876}" type="datetime1">
              <a:rPr lang="de-DE" smtClean="0"/>
              <a:t>12.10.2023</a:t>
            </a:fld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E845C7-5B74-44B6-8674-6543BB4A8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algn="ctr"/>
            <a:fld id="{A82668DE-AF09-40D7-A625-94DA89B53655}" type="slidenum">
              <a:rPr lang="de-DE" smtClean="0"/>
              <a:pPr algn="ctr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846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11" y="365125"/>
            <a:ext cx="1125022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11" y="1827486"/>
            <a:ext cx="11250224" cy="4066776"/>
          </a:xfrm>
        </p:spPr>
        <p:txBody>
          <a:bodyPr/>
          <a:lstStyle>
            <a:lvl1pPr marL="263525" indent="-263525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C29938-9F7E-4AA4-B200-D06108F8D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7481" y="6287088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78AB7D52-EAAF-4B0B-8377-4A6101DB736E}" type="datetime1">
              <a:rPr lang="de-DE" smtClean="0"/>
              <a:t>12.10.2023</a:t>
            </a:fld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59CEBE-B121-454B-B0F9-FCA262AD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58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11" y="365125"/>
            <a:ext cx="1125022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0446AB-54B2-44BC-809A-6AC709482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B247A8D-E2FC-49D1-A06D-EF091D046B2B}" type="datetime1">
              <a:rPr lang="de-DE" smtClean="0"/>
              <a:t>12.10.2023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1DCF9-BCB5-40FC-BB7D-7F870EB5F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468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quatic mammal, mammal, dolphin&#10;&#10;Description automatically generated">
            <a:extLst>
              <a:ext uri="{FF2B5EF4-FFF2-40B4-BE49-F238E27FC236}">
                <a16:creationId xmlns:a16="http://schemas.microsoft.com/office/drawing/2014/main" id="{C830B13D-6238-4AF7-B93D-247F71F01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9"/>
          <a:stretch/>
        </p:blipFill>
        <p:spPr>
          <a:xfrm flipH="1">
            <a:off x="0" y="0"/>
            <a:ext cx="101219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627" y="365125"/>
            <a:ext cx="7069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4627" y="1827487"/>
            <a:ext cx="7069107" cy="40667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5B002AC-2673-415E-84A8-3085FCF37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36CA4-3C5D-4D01-94C0-C3DABA75119F}"/>
              </a:ext>
            </a:extLst>
          </p:cNvPr>
          <p:cNvSpPr/>
          <p:nvPr userDrawn="1"/>
        </p:nvSpPr>
        <p:spPr>
          <a:xfrm>
            <a:off x="0" y="0"/>
            <a:ext cx="4406900" cy="6858000"/>
          </a:xfrm>
          <a:prstGeom prst="rect">
            <a:avLst/>
          </a:prstGeom>
          <a:gradFill flip="none" rotWithShape="1">
            <a:gsLst>
              <a:gs pos="9555">
                <a:srgbClr val="FEFEFF">
                  <a:alpha val="82000"/>
                </a:srgbClr>
              </a:gs>
              <a:gs pos="22000">
                <a:schemeClr val="bg1">
                  <a:alpha val="65000"/>
                </a:schemeClr>
              </a:gs>
              <a:gs pos="100000">
                <a:schemeClr val="bg1">
                  <a:alpha val="0"/>
                </a:schemeClr>
              </a:gs>
              <a:gs pos="3000">
                <a:schemeClr val="bg1">
                  <a:alpha val="9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E8EFA3B-B3B9-4ECE-864C-51EDC8DA2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385"/>
          <a:stretch/>
        </p:blipFill>
        <p:spPr>
          <a:xfrm>
            <a:off x="547545" y="5948732"/>
            <a:ext cx="1182696" cy="8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2E890-1B8F-244C-A1E3-ED30AF9D9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" r="45691"/>
          <a:stretch/>
        </p:blipFill>
        <p:spPr>
          <a:xfrm>
            <a:off x="0" y="0"/>
            <a:ext cx="5040000" cy="5451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627" y="365125"/>
            <a:ext cx="7069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4627" y="1827486"/>
            <a:ext cx="7069107" cy="40667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224858-4A92-4257-90E7-91A3CD76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BA6200F-B6F7-433E-8E6A-30AD0E2844FB}" type="datetime1">
              <a:rPr lang="de-DE" smtClean="0"/>
              <a:t>12.10.2023</a:t>
            </a:fld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F601F7-AFAF-41DD-9AA3-85E574144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95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09" y="365125"/>
            <a:ext cx="1125022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09" y="1827487"/>
            <a:ext cx="5553254" cy="406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71" y="1827487"/>
            <a:ext cx="5496864" cy="406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5BBFB6-3D23-4A6A-9289-FCAE4E71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B163ED-887A-4360-860D-54E558428C4D}" type="datetime1">
              <a:rPr lang="de-DE" smtClean="0"/>
              <a:t>12.10.2023</a:t>
            </a:fld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31F727-324A-4BE1-9F99-55ACC99FF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6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09" y="365125"/>
            <a:ext cx="1125022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509" y="1828762"/>
            <a:ext cx="5555079" cy="57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509" y="2544113"/>
            <a:ext cx="5554066" cy="3189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28799"/>
            <a:ext cx="5521534" cy="572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44113"/>
            <a:ext cx="5521534" cy="3189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EC1D074-829F-4CAB-8CA9-39E36892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8F13778-B8B2-48D4-A929-4F23E062A225}" type="datetime1">
              <a:rPr lang="de-DE" smtClean="0"/>
              <a:t>12.10.2023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21EE40-6B3D-4340-B56A-FAC57DE7F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01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11" y="365125"/>
            <a:ext cx="4792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0471" y="365125"/>
            <a:ext cx="6173999" cy="55291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Add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511" y="1827487"/>
            <a:ext cx="4791644" cy="40667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986084-4803-4EFD-885B-D476AC92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27C1A2CC-7F51-4932-8EE9-36BF98C20BEA}" type="datetime1">
              <a:rPr lang="de-DE" smtClean="0"/>
              <a:t>12.10.2023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5D9AAA-5A7B-4D3D-BD1F-FCAEF8B30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47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511" y="365125"/>
            <a:ext cx="11250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511" y="1827486"/>
            <a:ext cx="11250223" cy="406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7481" y="6287089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78EAE0FA-DA2A-4CEA-BC82-B9ECBE320658}" type="datetime1">
              <a:rPr lang="de-DE" smtClean="0"/>
              <a:t>12.10.2023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2714" y="6287089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A82668DE-AF09-40D7-A625-94DA89B5365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425D4DD-A397-4288-9F59-3749C092941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385"/>
          <a:stretch/>
        </p:blipFill>
        <p:spPr>
          <a:xfrm>
            <a:off x="547545" y="5948732"/>
            <a:ext cx="1182696" cy="8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8A29F4F-D37F-3DFF-1E09-A47A9888F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A leading company ecosystem programme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ACDC5C-2D8C-951C-460A-66A0BC742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Zero Emission Marine</a:t>
            </a:r>
          </a:p>
        </p:txBody>
      </p:sp>
    </p:spTree>
    <p:extLst>
      <p:ext uri="{BB962C8B-B14F-4D97-AF65-F5344CB8AC3E}">
        <p14:creationId xmlns:p14="http://schemas.microsoft.com/office/powerpoint/2010/main" val="425696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DC367F8A-DAC6-484F-A6DA-571E8D2B4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3077" b="23084"/>
          <a:stretch/>
        </p:blipFill>
        <p:spPr>
          <a:xfrm>
            <a:off x="2" y="2"/>
            <a:ext cx="12191999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252CC0B-19EB-F940-8F88-C5BDB4779F37}"/>
              </a:ext>
            </a:extLst>
          </p:cNvPr>
          <p:cNvSpPr/>
          <p:nvPr/>
        </p:nvSpPr>
        <p:spPr>
          <a:xfrm>
            <a:off x="-4234" y="2"/>
            <a:ext cx="12200468" cy="68579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23C87-537F-D64D-893C-6C69D6E1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1" y="365125"/>
            <a:ext cx="1990273" cy="1325563"/>
          </a:xfrm>
        </p:spPr>
        <p:txBody>
          <a:bodyPr>
            <a:normAutofit/>
          </a:bodyPr>
          <a:lstStyle/>
          <a:p>
            <a:r>
              <a:rPr lang="en-US" sz="2000">
                <a:latin typeface="+mj-lt"/>
                <a:cs typeface="Arial Black" panose="020B0604020202020204" pitchFamily="34" charset="0"/>
              </a:rPr>
              <a:t>VISION:</a:t>
            </a:r>
            <a:endParaRPr lang="en-FI" sz="2000"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B4F9-1C49-CC46-B919-AD9CF8C0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41" y="1356678"/>
            <a:ext cx="1990272" cy="856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>
                <a:latin typeface="Malgun Gothic"/>
                <a:ea typeface="Malgun Gothic"/>
              </a:rPr>
              <a:t>A Zero emission marine Future</a:t>
            </a:r>
            <a:endParaRPr lang="en-FI" sz="1600">
              <a:latin typeface="Malgun Gothic"/>
              <a:ea typeface="Malgun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A42AD-9751-864D-B8E8-822CCD9BF93A}"/>
              </a:ext>
            </a:extLst>
          </p:cNvPr>
          <p:cNvSpPr txBox="1">
            <a:spLocks/>
          </p:cNvSpPr>
          <p:nvPr/>
        </p:nvSpPr>
        <p:spPr>
          <a:xfrm>
            <a:off x="3294205" y="365125"/>
            <a:ext cx="3074851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+mj-ea"/>
                <a:cs typeface="Arial Black" panose="020B0604020202020204" pitchFamily="34" charset="0"/>
              </a:rPr>
              <a:t>MISSION:</a:t>
            </a:r>
            <a:endParaRPr kumimoji="0" lang="en-FI" sz="2000" b="1" i="0" u="none" strike="noStrike" kern="1200" cap="none" spc="0" normalizeH="0" baseline="0" noProof="0">
              <a:ln>
                <a:noFill/>
              </a:ln>
              <a:solidFill>
                <a:srgbClr val="00334B"/>
              </a:solidFill>
              <a:effectLst/>
              <a:uLnTx/>
              <a:uFillTx/>
              <a:latin typeface="Malgun Gothic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702BA-E8C4-1048-B5B6-011EE24C3E04}"/>
              </a:ext>
            </a:extLst>
          </p:cNvPr>
          <p:cNvSpPr txBox="1">
            <a:spLocks/>
          </p:cNvSpPr>
          <p:nvPr/>
        </p:nvSpPr>
        <p:spPr>
          <a:xfrm>
            <a:off x="3294205" y="1356678"/>
            <a:ext cx="3074852" cy="325306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Creating</a:t>
            </a:r>
            <a:r>
              <a:rPr kumimoji="0" lang="en-FI" sz="1600" b="0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an economically compelling</a:t>
            </a:r>
            <a:r>
              <a:rPr kumimoji="0" lang="en-FI" sz="1600" b="0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zero-emission marine ecosystem driving sustainable technology solutions and services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334B"/>
              </a:solidFill>
              <a:effectLst/>
              <a:uLnTx/>
              <a:uFillTx/>
              <a:latin typeface="Malgun Gothic"/>
              <a:ea typeface="Malgun Gothic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5D8627-A9C5-4043-827B-CCCF8301CDCA}"/>
              </a:ext>
            </a:extLst>
          </p:cNvPr>
          <p:cNvSpPr txBox="1">
            <a:spLocks/>
          </p:cNvSpPr>
          <p:nvPr/>
        </p:nvSpPr>
        <p:spPr>
          <a:xfrm>
            <a:off x="6951012" y="353220"/>
            <a:ext cx="2935515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+mj-ea"/>
                <a:cs typeface="Arial Black" panose="020B0604020202020204" pitchFamily="34" charset="0"/>
              </a:rPr>
              <a:t>OBJECTIVES:</a:t>
            </a:r>
            <a:endParaRPr kumimoji="0" lang="en-FI" sz="2000" b="1" i="0" u="none" strike="noStrike" kern="1200" cap="none" spc="0" normalizeH="0" baseline="0" noProof="0">
              <a:ln>
                <a:noFill/>
              </a:ln>
              <a:solidFill>
                <a:srgbClr val="00334B"/>
              </a:solidFill>
              <a:effectLst/>
              <a:uLnTx/>
              <a:uFillTx/>
              <a:latin typeface="Malgun Gothic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D8A43A-CF60-BD40-864C-DFA2F5CAABF4}"/>
              </a:ext>
            </a:extLst>
          </p:cNvPr>
          <p:cNvSpPr txBox="1">
            <a:spLocks/>
          </p:cNvSpPr>
          <p:nvPr/>
        </p:nvSpPr>
        <p:spPr>
          <a:xfrm>
            <a:off x="6955245" y="1356678"/>
            <a:ext cx="4519015" cy="440259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With the ecosystem’s collective over 300 million euro increase in R&amp;D spend over the coming years, we will develop new competitive skills, human capital and world-class services and solutions, enabling the creation of additional annual revenue to Finland of one billion euros per year by 2030.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This will enable us to reach 60% GHG reduction in the maritime industry by 2030 and 100% reduction by 2050 all the Wärtsilä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Veturi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 ecosystem products are carbon-neutral or carbon-negative.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 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1FF43CA-1DEF-D041-8092-786195F14367}"/>
              </a:ext>
            </a:extLst>
          </p:cNvPr>
          <p:cNvSpPr txBox="1">
            <a:spLocks/>
          </p:cNvSpPr>
          <p:nvPr/>
        </p:nvSpPr>
        <p:spPr>
          <a:xfrm>
            <a:off x="717739" y="3852294"/>
            <a:ext cx="3304364" cy="23568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Proxima Nova Black" panose="02000506030000020004" pitchFamily="2" charset="0"/>
                <a:ea typeface="+mj-ea"/>
                <a:cs typeface="+mj-cs"/>
              </a:rPr>
              <a:t>60% GHG reduction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D1FB"/>
                </a:solidFill>
                <a:effectLst/>
                <a:uLnTx/>
                <a:uFillTx/>
                <a:latin typeface="Proxima Nova Black" panose="02000506030000020004" pitchFamily="2" charset="0"/>
                <a:ea typeface="+mj-ea"/>
                <a:cs typeface="+mj-cs"/>
              </a:rPr>
              <a:t>in the maritime industry by 2030</a:t>
            </a:r>
            <a:endParaRPr kumimoji="0" lang="en-FI" sz="2667" b="1" i="0" u="none" strike="noStrike" kern="1200" cap="none" spc="0" normalizeH="0" baseline="0" noProof="0">
              <a:ln>
                <a:noFill/>
              </a:ln>
              <a:solidFill>
                <a:srgbClr val="00D1FB"/>
              </a:solidFill>
              <a:effectLst/>
              <a:uLnTx/>
              <a:uFillTx/>
              <a:latin typeface="Proxima Nova Black" panose="02000506030000020004" pitchFamily="2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7C4EA6-7A2E-EA4A-828D-2E2B71CD61D2}"/>
              </a:ext>
            </a:extLst>
          </p:cNvPr>
          <p:cNvSpPr/>
          <p:nvPr/>
        </p:nvSpPr>
        <p:spPr>
          <a:xfrm>
            <a:off x="-8467" y="2032001"/>
            <a:ext cx="12192000" cy="2356828"/>
          </a:xfrm>
          <a:custGeom>
            <a:avLst/>
            <a:gdLst>
              <a:gd name="connsiteX0" fmla="*/ 0 w 9144000"/>
              <a:gd name="connsiteY0" fmla="*/ 0 h 1767621"/>
              <a:gd name="connsiteX1" fmla="*/ 4013200 w 9144000"/>
              <a:gd name="connsiteY1" fmla="*/ 1485900 h 1767621"/>
              <a:gd name="connsiteX2" fmla="*/ 9144000 w 9144000"/>
              <a:gd name="connsiteY2" fmla="*/ 1765300 h 176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1767621">
                <a:moveTo>
                  <a:pt x="0" y="0"/>
                </a:moveTo>
                <a:cubicBezTo>
                  <a:pt x="1244600" y="595841"/>
                  <a:pt x="2489200" y="1191683"/>
                  <a:pt x="4013200" y="1485900"/>
                </a:cubicBezTo>
                <a:cubicBezTo>
                  <a:pt x="5537200" y="1780117"/>
                  <a:pt x="7340600" y="1772708"/>
                  <a:pt x="9144000" y="1765300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F28F70-E5E7-2A44-A8F8-D324AE7E038B}"/>
              </a:ext>
            </a:extLst>
          </p:cNvPr>
          <p:cNvSpPr/>
          <p:nvPr/>
        </p:nvSpPr>
        <p:spPr>
          <a:xfrm>
            <a:off x="574688" y="2258613"/>
            <a:ext cx="143051" cy="143051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F6175C-CE4D-7B4A-9DF6-28C229BB9645}"/>
              </a:ext>
            </a:extLst>
          </p:cNvPr>
          <p:cNvSpPr/>
          <p:nvPr/>
        </p:nvSpPr>
        <p:spPr>
          <a:xfrm>
            <a:off x="3151153" y="3357475"/>
            <a:ext cx="143051" cy="143051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08F67C-4AD8-094C-934E-BE8658356D3B}"/>
              </a:ext>
            </a:extLst>
          </p:cNvPr>
          <p:cNvSpPr/>
          <p:nvPr/>
        </p:nvSpPr>
        <p:spPr>
          <a:xfrm>
            <a:off x="6812193" y="4156223"/>
            <a:ext cx="143051" cy="143051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56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A picture containing text&#10;&#10;Description automatically generated">
            <a:extLst>
              <a:ext uri="{FF2B5EF4-FFF2-40B4-BE49-F238E27FC236}">
                <a16:creationId xmlns:a16="http://schemas.microsoft.com/office/drawing/2014/main" id="{65A278ED-6797-834A-8C3D-8FB39A673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16"/>
          <a:stretch/>
        </p:blipFill>
        <p:spPr>
          <a:xfrm>
            <a:off x="0" y="0"/>
            <a:ext cx="8739739" cy="6858000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FFC47008-9C98-664F-97C7-F85566D5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834" y="427349"/>
            <a:ext cx="5312079" cy="1490607"/>
          </a:xfrm>
        </p:spPr>
        <p:txBody>
          <a:bodyPr>
            <a:normAutofit/>
          </a:bodyPr>
          <a:lstStyle/>
          <a:p>
            <a:r>
              <a:rPr lang="en-GB" sz="2667">
                <a:latin typeface="Proxima Nova Black" panose="02000506030000020004" pitchFamily="2" charset="0"/>
              </a:rPr>
              <a:t>Wärtsilä roadmap for Veturi project Zero Emission Marine</a:t>
            </a:r>
            <a:endParaRPr lang="en-FI" sz="2667">
              <a:latin typeface="Proxima Nova Black" panose="02000506030000020004" pitchFamily="2" charset="0"/>
              <a:cs typeface="Arial Black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1374CA-3E81-EA4C-A076-5EB173032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158" y="1953000"/>
            <a:ext cx="3656284" cy="511787"/>
          </a:xfrm>
        </p:spPr>
        <p:txBody>
          <a:bodyPr anchor="t">
            <a:noAutofit/>
          </a:bodyPr>
          <a:lstStyle/>
          <a:p>
            <a:pPr marL="0" indent="0" defTabSz="1463003">
              <a:spcBef>
                <a:spcPts val="0"/>
              </a:spcBef>
              <a:buNone/>
              <a:defRPr/>
            </a:pPr>
            <a:r>
              <a:rPr lang="en-GB" sz="1333" b="1">
                <a:latin typeface="Proxima Nova Black" panose="02000506030000020004" pitchFamily="2" charset="0"/>
                <a:cs typeface="Arial Black" panose="020B0604020202020204" pitchFamily="34" charset="0"/>
              </a:rPr>
              <a:t>Technologies enabling introduction of green fuels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955676-4C4C-164A-90BF-1A7DA1B6AB60}"/>
              </a:ext>
            </a:extLst>
          </p:cNvPr>
          <p:cNvSpPr txBox="1">
            <a:spLocks/>
          </p:cNvSpPr>
          <p:nvPr/>
        </p:nvSpPr>
        <p:spPr>
          <a:xfrm>
            <a:off x="6359159" y="2862498"/>
            <a:ext cx="2533715" cy="482439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30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Proxima Nova Black" panose="02000506030000020004" pitchFamily="2" charset="0"/>
                <a:ea typeface="+mn-ea"/>
                <a:cs typeface="Arial Black" panose="020B0604020202020204" pitchFamily="34" charset="0"/>
              </a:rPr>
              <a:t>Green fuel production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6E3D7D-8F6D-A345-B548-02646ED447B9}"/>
              </a:ext>
            </a:extLst>
          </p:cNvPr>
          <p:cNvSpPr txBox="1">
            <a:spLocks/>
          </p:cNvSpPr>
          <p:nvPr/>
        </p:nvSpPr>
        <p:spPr>
          <a:xfrm>
            <a:off x="6359159" y="3742647"/>
            <a:ext cx="3501692" cy="51178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30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Proxima Nova Black" panose="02000506030000020004" pitchFamily="2" charset="0"/>
                <a:ea typeface="+mn-ea"/>
                <a:cs typeface="Arial Black" panose="020B0604020202020204" pitchFamily="34" charset="0"/>
              </a:rPr>
              <a:t>Automated and optimized operations – increased level of autonomy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6F4159-7467-6145-816B-4A49A2DEB58E}"/>
              </a:ext>
            </a:extLst>
          </p:cNvPr>
          <p:cNvSpPr txBox="1">
            <a:spLocks/>
          </p:cNvSpPr>
          <p:nvPr/>
        </p:nvSpPr>
        <p:spPr>
          <a:xfrm>
            <a:off x="6359159" y="4652144"/>
            <a:ext cx="3587408" cy="51343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30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Proxima Nova Black" panose="02000506030000020004" pitchFamily="2" charset="0"/>
                <a:ea typeface="+mn-ea"/>
                <a:cs typeface="Arial Black" panose="020B0604020202020204" pitchFamily="34" charset="0"/>
              </a:rPr>
              <a:t>Outcome based business models – OBBM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3F15D3-3CFB-4847-AEC3-8AD5594615DE}"/>
              </a:ext>
            </a:extLst>
          </p:cNvPr>
          <p:cNvGrpSpPr/>
          <p:nvPr/>
        </p:nvGrpSpPr>
        <p:grpSpPr>
          <a:xfrm>
            <a:off x="10507257" y="1951352"/>
            <a:ext cx="513435" cy="513435"/>
            <a:chOff x="1811864" y="1839705"/>
            <a:chExt cx="385076" cy="385076"/>
          </a:xfrm>
        </p:grpSpPr>
        <p:sp>
          <p:nvSpPr>
            <p:cNvPr id="13" name="Partial Circle 8">
              <a:extLst>
                <a:ext uri="{FF2B5EF4-FFF2-40B4-BE49-F238E27FC236}">
                  <a16:creationId xmlns:a16="http://schemas.microsoft.com/office/drawing/2014/main" id="{B32BE14F-44F7-CE4E-8667-D5A485EF0F87}"/>
                </a:ext>
              </a:extLst>
            </p:cNvPr>
            <p:cNvSpPr/>
            <p:nvPr/>
          </p:nvSpPr>
          <p:spPr>
            <a:xfrm>
              <a:off x="1835111" y="1839705"/>
              <a:ext cx="361829" cy="361829"/>
            </a:xfrm>
            <a:prstGeom prst="pie">
              <a:avLst>
                <a:gd name="adj1" fmla="val 16188017"/>
                <a:gd name="adj2" fmla="val 21565039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ED5F3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14" name="Partial Circle 8">
              <a:extLst>
                <a:ext uri="{FF2B5EF4-FFF2-40B4-BE49-F238E27FC236}">
                  <a16:creationId xmlns:a16="http://schemas.microsoft.com/office/drawing/2014/main" id="{7027DF85-16EA-F740-AC5B-74E87FBF5A3D}"/>
                </a:ext>
              </a:extLst>
            </p:cNvPr>
            <p:cNvSpPr/>
            <p:nvPr/>
          </p:nvSpPr>
          <p:spPr>
            <a:xfrm>
              <a:off x="1811864" y="1862952"/>
              <a:ext cx="361829" cy="361829"/>
            </a:xfrm>
            <a:prstGeom prst="pie">
              <a:avLst>
                <a:gd name="adj1" fmla="val 21548478"/>
                <a:gd name="adj2" fmla="val 16229241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2FB1F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3E08A0-9879-B046-B593-CA9CFF4507B3}"/>
              </a:ext>
            </a:extLst>
          </p:cNvPr>
          <p:cNvGrpSpPr/>
          <p:nvPr/>
        </p:nvGrpSpPr>
        <p:grpSpPr>
          <a:xfrm>
            <a:off x="10507257" y="2853159"/>
            <a:ext cx="513435" cy="513435"/>
            <a:chOff x="1811864" y="1839705"/>
            <a:chExt cx="385076" cy="385076"/>
          </a:xfrm>
        </p:grpSpPr>
        <p:sp>
          <p:nvSpPr>
            <p:cNvPr id="54" name="Partial Circle 8">
              <a:extLst>
                <a:ext uri="{FF2B5EF4-FFF2-40B4-BE49-F238E27FC236}">
                  <a16:creationId xmlns:a16="http://schemas.microsoft.com/office/drawing/2014/main" id="{5FB42193-ADF8-FD43-A721-3EDF138202CC}"/>
                </a:ext>
              </a:extLst>
            </p:cNvPr>
            <p:cNvSpPr/>
            <p:nvPr/>
          </p:nvSpPr>
          <p:spPr>
            <a:xfrm>
              <a:off x="1835111" y="1839705"/>
              <a:ext cx="361829" cy="361829"/>
            </a:xfrm>
            <a:prstGeom prst="pie">
              <a:avLst>
                <a:gd name="adj1" fmla="val 16188017"/>
                <a:gd name="adj2" fmla="val 21565039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2FB1F7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55" name="Partial Circle 8">
              <a:extLst>
                <a:ext uri="{FF2B5EF4-FFF2-40B4-BE49-F238E27FC236}">
                  <a16:creationId xmlns:a16="http://schemas.microsoft.com/office/drawing/2014/main" id="{EA982746-9545-764A-B277-5926DC45862D}"/>
                </a:ext>
              </a:extLst>
            </p:cNvPr>
            <p:cNvSpPr/>
            <p:nvPr/>
          </p:nvSpPr>
          <p:spPr>
            <a:xfrm>
              <a:off x="1811864" y="1862952"/>
              <a:ext cx="361829" cy="361829"/>
            </a:xfrm>
            <a:prstGeom prst="pie">
              <a:avLst>
                <a:gd name="adj1" fmla="val 21548478"/>
                <a:gd name="adj2" fmla="val 16229241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ED5F3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EAE4550-A4F0-A64A-BF22-C6F3B0E167E1}"/>
              </a:ext>
            </a:extLst>
          </p:cNvPr>
          <p:cNvGrpSpPr/>
          <p:nvPr/>
        </p:nvGrpSpPr>
        <p:grpSpPr>
          <a:xfrm>
            <a:off x="10507258" y="3754965"/>
            <a:ext cx="482439" cy="513435"/>
            <a:chOff x="1823488" y="1839705"/>
            <a:chExt cx="361829" cy="385076"/>
          </a:xfrm>
        </p:grpSpPr>
        <p:sp>
          <p:nvSpPr>
            <p:cNvPr id="58" name="Partial Circle 8">
              <a:extLst>
                <a:ext uri="{FF2B5EF4-FFF2-40B4-BE49-F238E27FC236}">
                  <a16:creationId xmlns:a16="http://schemas.microsoft.com/office/drawing/2014/main" id="{3417E07B-D807-DC40-81B4-05C4C69E011F}"/>
                </a:ext>
              </a:extLst>
            </p:cNvPr>
            <p:cNvSpPr/>
            <p:nvPr/>
          </p:nvSpPr>
          <p:spPr>
            <a:xfrm>
              <a:off x="1823488" y="1839705"/>
              <a:ext cx="361829" cy="361829"/>
            </a:xfrm>
            <a:prstGeom prst="pie">
              <a:avLst>
                <a:gd name="adj1" fmla="val 10757882"/>
                <a:gd name="adj2" fmla="val 21565039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ED5F3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59" name="Partial Circle 8">
              <a:extLst>
                <a:ext uri="{FF2B5EF4-FFF2-40B4-BE49-F238E27FC236}">
                  <a16:creationId xmlns:a16="http://schemas.microsoft.com/office/drawing/2014/main" id="{EDE60560-D836-414B-98A4-1BB8D041A5C1}"/>
                </a:ext>
              </a:extLst>
            </p:cNvPr>
            <p:cNvSpPr/>
            <p:nvPr/>
          </p:nvSpPr>
          <p:spPr>
            <a:xfrm>
              <a:off x="1823488" y="1862952"/>
              <a:ext cx="361829" cy="361829"/>
            </a:xfrm>
            <a:prstGeom prst="pie">
              <a:avLst>
                <a:gd name="adj1" fmla="val 21548478"/>
                <a:gd name="adj2" fmla="val 10746182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2FB1F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BAC87C-CB78-1C45-BB24-100E5BA8FA57}"/>
              </a:ext>
            </a:extLst>
          </p:cNvPr>
          <p:cNvGrpSpPr/>
          <p:nvPr/>
        </p:nvGrpSpPr>
        <p:grpSpPr>
          <a:xfrm>
            <a:off x="10507258" y="4656772"/>
            <a:ext cx="482439" cy="513435"/>
            <a:chOff x="1823488" y="1839705"/>
            <a:chExt cx="361829" cy="385076"/>
          </a:xfrm>
        </p:grpSpPr>
        <p:sp>
          <p:nvSpPr>
            <p:cNvPr id="62" name="Partial Circle 8">
              <a:extLst>
                <a:ext uri="{FF2B5EF4-FFF2-40B4-BE49-F238E27FC236}">
                  <a16:creationId xmlns:a16="http://schemas.microsoft.com/office/drawing/2014/main" id="{992801C1-06E4-0943-AA67-B56876B9DB89}"/>
                </a:ext>
              </a:extLst>
            </p:cNvPr>
            <p:cNvSpPr/>
            <p:nvPr/>
          </p:nvSpPr>
          <p:spPr>
            <a:xfrm>
              <a:off x="1823488" y="1839705"/>
              <a:ext cx="361829" cy="361829"/>
            </a:xfrm>
            <a:prstGeom prst="pie">
              <a:avLst>
                <a:gd name="adj1" fmla="val 10722186"/>
                <a:gd name="adj2" fmla="val 21565039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2FB1F7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  <p:sp>
          <p:nvSpPr>
            <p:cNvPr id="63" name="Partial Circle 8">
              <a:extLst>
                <a:ext uri="{FF2B5EF4-FFF2-40B4-BE49-F238E27FC236}">
                  <a16:creationId xmlns:a16="http://schemas.microsoft.com/office/drawing/2014/main" id="{5B2FA4E3-E187-3E45-BFF8-3A31FC01B90A}"/>
                </a:ext>
              </a:extLst>
            </p:cNvPr>
            <p:cNvSpPr/>
            <p:nvPr/>
          </p:nvSpPr>
          <p:spPr>
            <a:xfrm>
              <a:off x="1823488" y="1862952"/>
              <a:ext cx="361829" cy="361829"/>
            </a:xfrm>
            <a:prstGeom prst="pie">
              <a:avLst>
                <a:gd name="adj1" fmla="val 21548478"/>
                <a:gd name="adj2" fmla="val 10724905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ED5F3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Malgun Gothic"/>
                <a:ea typeface="+mn-ea"/>
                <a:cs typeface="+mn-cs"/>
              </a:endParaRPr>
            </a:p>
          </p:txBody>
        </p:sp>
      </p:grpSp>
      <p:sp>
        <p:nvSpPr>
          <p:cNvPr id="74" name="Freeform 73">
            <a:extLst>
              <a:ext uri="{FF2B5EF4-FFF2-40B4-BE49-F238E27FC236}">
                <a16:creationId xmlns:a16="http://schemas.microsoft.com/office/drawing/2014/main" id="{63C458FC-E6DF-434E-A8A4-FD283D9FAF74}"/>
              </a:ext>
            </a:extLst>
          </p:cNvPr>
          <p:cNvSpPr/>
          <p:nvPr/>
        </p:nvSpPr>
        <p:spPr>
          <a:xfrm>
            <a:off x="5113623" y="-8771"/>
            <a:ext cx="1118048" cy="6902952"/>
          </a:xfrm>
          <a:custGeom>
            <a:avLst/>
            <a:gdLst>
              <a:gd name="connsiteX0" fmla="*/ 0 w 838536"/>
              <a:gd name="connsiteY0" fmla="*/ 0 h 5177214"/>
              <a:gd name="connsiteX1" fmla="*/ 835459 w 838536"/>
              <a:gd name="connsiteY1" fmla="*/ 2440592 h 5177214"/>
              <a:gd name="connsiteX2" fmla="*/ 263137 w 838536"/>
              <a:gd name="connsiteY2" fmla="*/ 5177214 h 517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536" h="5177214">
                <a:moveTo>
                  <a:pt x="0" y="0"/>
                </a:moveTo>
                <a:cubicBezTo>
                  <a:pt x="395801" y="788861"/>
                  <a:pt x="791603" y="1577723"/>
                  <a:pt x="835459" y="2440592"/>
                </a:cubicBezTo>
                <a:cubicBezTo>
                  <a:pt x="879315" y="3303461"/>
                  <a:pt x="442947" y="4762774"/>
                  <a:pt x="263137" y="5177214"/>
                </a:cubicBez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9D5423C-FB74-A249-805A-1B2859B3C641}"/>
              </a:ext>
            </a:extLst>
          </p:cNvPr>
          <p:cNvSpPr/>
          <p:nvPr/>
        </p:nvSpPr>
        <p:spPr>
          <a:xfrm>
            <a:off x="5970730" y="2042202"/>
            <a:ext cx="124972" cy="124972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A58FA57-FBF8-CF4E-9E20-88D86D9D99BE}"/>
              </a:ext>
            </a:extLst>
          </p:cNvPr>
          <p:cNvSpPr/>
          <p:nvPr/>
        </p:nvSpPr>
        <p:spPr>
          <a:xfrm>
            <a:off x="6152461" y="2954498"/>
            <a:ext cx="124972" cy="124972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85C2DFB-1418-394D-B471-B23412DC76EF}"/>
              </a:ext>
            </a:extLst>
          </p:cNvPr>
          <p:cNvSpPr/>
          <p:nvPr/>
        </p:nvSpPr>
        <p:spPr>
          <a:xfrm>
            <a:off x="6151670" y="3836362"/>
            <a:ext cx="127889" cy="127889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1AFA0A1-BE60-EF4C-BA43-9D817C4786A3}"/>
              </a:ext>
            </a:extLst>
          </p:cNvPr>
          <p:cNvSpPr/>
          <p:nvPr/>
        </p:nvSpPr>
        <p:spPr>
          <a:xfrm>
            <a:off x="6006065" y="4742407"/>
            <a:ext cx="119731" cy="119731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5385BF4-947B-B144-9EEE-DF4984AEA946}"/>
              </a:ext>
            </a:extLst>
          </p:cNvPr>
          <p:cNvSpPr txBox="1"/>
          <p:nvPr/>
        </p:nvSpPr>
        <p:spPr>
          <a:xfrm>
            <a:off x="6382576" y="6369899"/>
            <a:ext cx="1379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97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t>Wärtsilä’s effort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06F82D-591D-6941-9072-C909936591EB}"/>
              </a:ext>
            </a:extLst>
          </p:cNvPr>
          <p:cNvSpPr txBox="1"/>
          <p:nvPr/>
        </p:nvSpPr>
        <p:spPr>
          <a:xfrm>
            <a:off x="8028353" y="6369899"/>
            <a:ext cx="1523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97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30E14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t>Ecosystem effort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0F4B1AD7-AA79-0643-9D25-85F95FFB6C0D}"/>
              </a:ext>
            </a:extLst>
          </p:cNvPr>
          <p:cNvSpPr/>
          <p:nvPr/>
        </p:nvSpPr>
        <p:spPr>
          <a:xfrm>
            <a:off x="6141726" y="6438308"/>
            <a:ext cx="190500" cy="1905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rgbClr val="2FB1F7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F89DE37-CDD7-CF41-876C-CA99299176E1}"/>
              </a:ext>
            </a:extLst>
          </p:cNvPr>
          <p:cNvSpPr/>
          <p:nvPr/>
        </p:nvSpPr>
        <p:spPr>
          <a:xfrm>
            <a:off x="7837853" y="6438308"/>
            <a:ext cx="190500" cy="190500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rgbClr val="ED5F3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FE7862F-E803-4A98-8697-FABC7AAC3C69}"/>
              </a:ext>
            </a:extLst>
          </p:cNvPr>
          <p:cNvSpPr txBox="1">
            <a:spLocks/>
          </p:cNvSpPr>
          <p:nvPr/>
        </p:nvSpPr>
        <p:spPr>
          <a:xfrm>
            <a:off x="6332226" y="5545226"/>
            <a:ext cx="3587408" cy="51343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30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Proxima Nova Black" panose="02000506030000020004" pitchFamily="2" charset="0"/>
                <a:ea typeface="+mn-ea"/>
                <a:cs typeface="Arial Black" panose="020B0604020202020204" pitchFamily="34" charset="0"/>
              </a:rPr>
              <a:t>Technology transfer from Marine to Energy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FA7D58-9106-4E00-B730-7F7B8F930F4D}"/>
              </a:ext>
            </a:extLst>
          </p:cNvPr>
          <p:cNvSpPr/>
          <p:nvPr/>
        </p:nvSpPr>
        <p:spPr>
          <a:xfrm>
            <a:off x="5785603" y="5713725"/>
            <a:ext cx="119731" cy="119731"/>
          </a:xfrm>
          <a:prstGeom prst="ellipse">
            <a:avLst/>
          </a:prstGeom>
          <a:gradFill flip="none" rotWithShape="1">
            <a:gsLst>
              <a:gs pos="0">
                <a:srgbClr val="4DE3F7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FEFEFF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BEE549-A963-4842-B55A-31B3622DF3A4}"/>
              </a:ext>
            </a:extLst>
          </p:cNvPr>
          <p:cNvSpPr/>
          <p:nvPr/>
        </p:nvSpPr>
        <p:spPr>
          <a:xfrm flipH="1">
            <a:off x="10507257" y="5457007"/>
            <a:ext cx="514800" cy="51343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2FB1F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2400" b="0" i="0" u="none" strike="noStrike" kern="1200" cap="none" spc="0" normalizeH="0" baseline="0" noProof="0">
              <a:ln>
                <a:noFill/>
              </a:ln>
              <a:solidFill>
                <a:srgbClr val="230E14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AB1DF-B817-7274-2F58-B40AB9BBD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668DE-AF09-40D7-A625-94DA89B5365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30E14">
                    <a:tint val="7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30E14">
                  <a:tint val="75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9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AC4F7-8EE0-C17B-3E34-C9992B7D7E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663" y="6286500"/>
            <a:ext cx="54133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668DE-AF09-40D7-A625-94DA89B5365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30E14">
                    <a:tint val="7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30E14">
                  <a:tint val="75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14EFDB-659F-7AB6-5F70-A862877D006D}"/>
              </a:ext>
            </a:extLst>
          </p:cNvPr>
          <p:cNvSpPr txBox="1"/>
          <p:nvPr/>
        </p:nvSpPr>
        <p:spPr>
          <a:xfrm>
            <a:off x="3823513" y="999241"/>
            <a:ext cx="492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00334B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zemecosystem.com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334B"/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6069"/>
      </p:ext>
    </p:extLst>
  </p:cSld>
  <p:clrMapOvr>
    <a:masterClrMapping/>
  </p:clrMapOvr>
</p:sld>
</file>

<file path=ppt/theme/theme1.xml><?xml version="1.0" encoding="utf-8"?>
<a:theme xmlns:a="http://schemas.openxmlformats.org/drawingml/2006/main" name="ZEM">
  <a:themeElements>
    <a:clrScheme name="ZEM Theme Colours">
      <a:dk1>
        <a:srgbClr val="230E14"/>
      </a:dk1>
      <a:lt1>
        <a:srgbClr val="FEFEFF"/>
      </a:lt1>
      <a:dk2>
        <a:srgbClr val="00334B"/>
      </a:dk2>
      <a:lt2>
        <a:srgbClr val="E5E9ED"/>
      </a:lt2>
      <a:accent1>
        <a:srgbClr val="00D1FB"/>
      </a:accent1>
      <a:accent2>
        <a:srgbClr val="FF6800"/>
      </a:accent2>
      <a:accent3>
        <a:srgbClr val="00F9C5"/>
      </a:accent3>
      <a:accent4>
        <a:srgbClr val="FFC000"/>
      </a:accent4>
      <a:accent5>
        <a:srgbClr val="7E7E7E"/>
      </a:accent5>
      <a:accent6>
        <a:srgbClr val="E9E9E9"/>
      </a:accent6>
      <a:hlink>
        <a:srgbClr val="00D1FB"/>
      </a:hlink>
      <a:folHlink>
        <a:srgbClr val="FF6800"/>
      </a:folHlink>
    </a:clrScheme>
    <a:fontScheme name="ZEM template">
      <a:majorFont>
        <a:latin typeface="Malgun Gothic"/>
        <a:ea typeface=""/>
        <a:cs typeface=""/>
      </a:majorFont>
      <a:minorFont>
        <a:latin typeface="Malgun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M" id="{BD9AEC90-0E30-4221-93E8-24B9918BE9B2}" vid="{1FDB7D84-DF5D-44BD-BE6B-69D88A3C47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174</Words>
  <Application>Microsoft Office PowerPoint</Application>
  <PresentationFormat>Laajakuva</PresentationFormat>
  <Paragraphs>22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Malgun Gothic</vt:lpstr>
      <vt:lpstr>Arial</vt:lpstr>
      <vt:lpstr>Proxima Nova</vt:lpstr>
      <vt:lpstr>Proxima Nova Black</vt:lpstr>
      <vt:lpstr>ZEM</vt:lpstr>
      <vt:lpstr>Zero Emission Marine</vt:lpstr>
      <vt:lpstr>VISION:</vt:lpstr>
      <vt:lpstr>Wärtsilä roadmap for Veturi project Zero Emission Marine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Emission Marine</dc:title>
  <dc:creator>Widell, Kenneth</dc:creator>
  <cp:lastModifiedBy>Lilja Erika (SA)</cp:lastModifiedBy>
  <cp:revision>1</cp:revision>
  <dcterms:created xsi:type="dcterms:W3CDTF">2023-10-11T13:16:52Z</dcterms:created>
  <dcterms:modified xsi:type="dcterms:W3CDTF">2023-10-12T04:55:02Z</dcterms:modified>
</cp:coreProperties>
</file>